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2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E7AEC54-2A76-445D-9947-F643FF943678}" type="datetimeFigureOut">
              <a:rPr lang="en-US" smtClean="0"/>
              <a:pPr/>
              <a:t>1/29/2020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01EC88E-9060-4946-84F3-771EA42227EC}"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7AEC54-2A76-445D-9947-F643FF943678}"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1EC88E-9060-4946-84F3-771EA42227E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01EC88E-9060-4946-84F3-771EA42227EC}"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7AEC54-2A76-445D-9947-F643FF943678}"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E7AEC54-2A76-445D-9947-F643FF943678}"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201EC88E-9060-4946-84F3-771EA42227EC}"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7E7AEC54-2A76-445D-9947-F643FF943678}" type="datetimeFigureOut">
              <a:rPr lang="en-US" smtClean="0"/>
              <a:pPr/>
              <a:t>1/29/2020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01EC88E-9060-4946-84F3-771EA42227EC}"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7E7AEC54-2A76-445D-9947-F643FF943678}" type="datetimeFigureOut">
              <a:rPr lang="en-US" smtClean="0"/>
              <a:pPr/>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1EC88E-9060-4946-84F3-771EA42227EC}"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E7AEC54-2A76-445D-9947-F643FF943678}" type="datetimeFigureOut">
              <a:rPr lang="en-US" smtClean="0"/>
              <a:pPr/>
              <a:t>1/29/2020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01EC88E-9060-4946-84F3-771EA42227EC}"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E7AEC54-2A76-445D-9947-F643FF943678}" type="datetimeFigureOut">
              <a:rPr lang="en-US" smtClean="0"/>
              <a:pPr/>
              <a:t>1/29/2020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201EC88E-9060-4946-84F3-771EA42227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7E7AEC54-2A76-445D-9947-F643FF943678}" type="datetimeFigureOut">
              <a:rPr lang="en-US" smtClean="0"/>
              <a:pPr/>
              <a:t>1/29/2020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01EC88E-9060-4946-84F3-771EA42227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01EC88E-9060-4946-84F3-771EA42227EC}"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7E7AEC54-2A76-445D-9947-F643FF943678}" type="datetimeFigureOut">
              <a:rPr lang="en-US" smtClean="0"/>
              <a:pPr/>
              <a:t>1/29/2020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01EC88E-9060-4946-84F3-771EA42227EC}"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7E7AEC54-2A76-445D-9947-F643FF943678}" type="datetimeFigureOut">
              <a:rPr lang="en-US" smtClean="0"/>
              <a:pPr/>
              <a:t>1/29/2020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E7AEC54-2A76-445D-9947-F643FF943678}" type="datetimeFigureOut">
              <a:rPr lang="en-US" smtClean="0"/>
              <a:pPr/>
              <a:t>1/29/2020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01EC88E-9060-4946-84F3-771EA42227EC}"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geeksforgeeks.org/artificial-intelligence-an-introduct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geeksforgeeks.org/getting-started-machine-learnin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digitaltrends.com/cool-tech/what-is-an-artificial-neural-network/" TargetMode="External"/><Relationship Id="rId2" Type="http://schemas.openxmlformats.org/officeDocument/2006/relationships/hyperlink" Target="https://constructible.trimble.com/construction-industry/7-structures-wasting-billions-every-year"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2" Type="http://schemas.openxmlformats.org/officeDocument/2006/relationships/hyperlink" Target="https://constructible.trimble.com/construction-industry/what-is-bim-building-information-modelin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4419600"/>
            <a:ext cx="6400800" cy="1752600"/>
          </a:xfrm>
        </p:spPr>
        <p:txBody>
          <a:bodyPr/>
          <a:lstStyle/>
          <a:p>
            <a:r>
              <a:rPr lang="en-US" dirty="0" smtClean="0"/>
              <a:t>PRESENTATION BY-</a:t>
            </a:r>
          </a:p>
          <a:p>
            <a:endParaRPr lang="en-US" dirty="0" smtClean="0"/>
          </a:p>
          <a:p>
            <a:r>
              <a:rPr lang="en-US" dirty="0" smtClean="0"/>
              <a:t>MANISH VERMA</a:t>
            </a:r>
          </a:p>
          <a:p>
            <a:r>
              <a:rPr lang="en-US" dirty="0" smtClean="0"/>
              <a:t>ASST. PROF.</a:t>
            </a:r>
          </a:p>
          <a:p>
            <a:r>
              <a:rPr lang="en-US" dirty="0" smtClean="0"/>
              <a:t>CIVIL ENGINEERING</a:t>
            </a:r>
            <a:endParaRPr lang="en-US" dirty="0"/>
          </a:p>
        </p:txBody>
      </p:sp>
      <p:sp>
        <p:nvSpPr>
          <p:cNvPr id="2" name="Title 1"/>
          <p:cNvSpPr>
            <a:spLocks noGrp="1"/>
          </p:cNvSpPr>
          <p:nvPr>
            <p:ph type="ctrTitle"/>
          </p:nvPr>
        </p:nvSpPr>
        <p:spPr>
          <a:xfrm>
            <a:off x="838200" y="2590800"/>
            <a:ext cx="7772400" cy="1752600"/>
          </a:xfrm>
        </p:spPr>
        <p:txBody>
          <a:bodyPr>
            <a:normAutofit fontScale="90000"/>
          </a:bodyPr>
          <a:lstStyle/>
          <a:p>
            <a:r>
              <a:rPr lang="en-US" b="1" dirty="0" smtClean="0"/>
              <a:t>Artificial Intelligence &amp; Machine Learning</a:t>
            </a:r>
            <a:r>
              <a:rPr lang="en-US" dirty="0"/>
              <a:t/>
            </a:r>
            <a:br>
              <a:rPr lang="en-US" dirty="0"/>
            </a:br>
            <a:endParaRPr lang="en-US" dirty="0"/>
          </a:p>
        </p:txBody>
      </p:sp>
      <p:sp>
        <p:nvSpPr>
          <p:cNvPr id="4" name="TextBox 3"/>
          <p:cNvSpPr txBox="1"/>
          <p:nvPr/>
        </p:nvSpPr>
        <p:spPr>
          <a:xfrm>
            <a:off x="1066800" y="304800"/>
            <a:ext cx="7620000" cy="1354217"/>
          </a:xfrm>
          <a:prstGeom prst="rect">
            <a:avLst/>
          </a:prstGeom>
          <a:noFill/>
        </p:spPr>
        <p:txBody>
          <a:bodyPr wrap="square" rtlCol="0">
            <a:spAutoFit/>
          </a:bodyPr>
          <a:lstStyle/>
          <a:p>
            <a:pPr algn="ctr"/>
            <a:r>
              <a:rPr lang="en-US" sz="2200" b="1" dirty="0" smtClean="0">
                <a:latin typeface="Times New Roman" pitchFamily="18" charset="0"/>
                <a:cs typeface="Times New Roman" pitchFamily="18" charset="0"/>
              </a:rPr>
              <a:t>VISION INSTUTUTE OF TECHNOLOGY</a:t>
            </a:r>
          </a:p>
          <a:p>
            <a:pPr algn="ctr"/>
            <a:r>
              <a:rPr lang="en-US" sz="2200" b="1" dirty="0" smtClean="0">
                <a:latin typeface="Times New Roman" pitchFamily="18" charset="0"/>
                <a:cs typeface="Times New Roman" pitchFamily="18" charset="0"/>
              </a:rPr>
              <a:t>HATHIPUR KANPUR</a:t>
            </a:r>
          </a:p>
          <a:p>
            <a:pPr algn="ctr"/>
            <a:endParaRPr lang="en-US" b="1" dirty="0" smtClean="0">
              <a:latin typeface="Times New Roman" pitchFamily="18" charset="0"/>
              <a:cs typeface="Times New Roman" pitchFamily="18" charset="0"/>
            </a:endParaRPr>
          </a:p>
          <a:p>
            <a:pPr algn="ctr"/>
            <a:r>
              <a:rPr lang="en-US" sz="2000" b="1" dirty="0" smtClean="0">
                <a:latin typeface="Times New Roman" pitchFamily="18" charset="0"/>
                <a:cs typeface="Times New Roman" pitchFamily="18" charset="0"/>
              </a:rPr>
              <a:t>DEPARTMENT OF CIVIL ENGINNEERING</a:t>
            </a:r>
            <a:endParaRPr lang="en-US" sz="2000" b="1"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ctr">
              <a:buNone/>
            </a:pPr>
            <a:r>
              <a:rPr lang="en-US" dirty="0" smtClean="0"/>
              <a:t>Thank you</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09800"/>
            <a:ext cx="8534400" cy="4038600"/>
          </a:xfrm>
        </p:spPr>
        <p:txBody>
          <a:bodyPr>
            <a:normAutofit fontScale="90000"/>
          </a:bodyPr>
          <a:lstStyle/>
          <a:p>
            <a:pPr algn="l"/>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 </a:t>
            </a:r>
            <a:r>
              <a:rPr lang="en-US" sz="1600" b="1" dirty="0" smtClean="0">
                <a:solidFill>
                  <a:srgbClr val="C00000"/>
                </a:solidFill>
                <a:latin typeface="Times New Roman" pitchFamily="18" charset="0"/>
                <a:cs typeface="Times New Roman" pitchFamily="18" charset="0"/>
              </a:rPr>
              <a:t>Definition of AI</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 </a:t>
            </a:r>
            <a:r>
              <a:rPr lang="en-US" sz="1600" b="1" dirty="0" smtClean="0">
                <a:solidFill>
                  <a:schemeClr val="tx1"/>
                </a:solidFill>
                <a:latin typeface="Times New Roman" pitchFamily="18" charset="0"/>
                <a:cs typeface="Times New Roman" pitchFamily="18" charset="0"/>
              </a:rPr>
              <a:t>“It is the study of how to train the computers so that computers can do things which at present human can do better.”</a:t>
            </a:r>
            <a:br>
              <a:rPr lang="en-US" sz="1600" b="1" dirty="0" smtClean="0">
                <a:solidFill>
                  <a:schemeClr val="tx1"/>
                </a:solidFill>
                <a:latin typeface="Times New Roman" pitchFamily="18" charset="0"/>
                <a:cs typeface="Times New Roman" pitchFamily="18" charset="0"/>
              </a:rPr>
            </a:br>
            <a:r>
              <a:rPr lang="en-US" sz="1600" dirty="0" smtClean="0">
                <a:solidFill>
                  <a:schemeClr val="tx1"/>
                </a:solidFill>
                <a:latin typeface="Times New Roman" pitchFamily="18" charset="0"/>
                <a:cs typeface="Times New Roman" pitchFamily="18" charset="0"/>
              </a:rPr>
              <a:t>Therefore It is a intelligence where we want to add all the capabilities to machine that human contain.</a:t>
            </a:r>
            <a:br>
              <a:rPr lang="en-US" sz="1600" dirty="0" smtClean="0">
                <a:solidFill>
                  <a:schemeClr val="tx1"/>
                </a:solidFill>
                <a:latin typeface="Times New Roman" pitchFamily="18" charset="0"/>
                <a:cs typeface="Times New Roman" pitchFamily="18" charset="0"/>
              </a:rPr>
            </a:br>
            <a:r>
              <a:rPr lang="en-US" sz="1600" dirty="0" smtClean="0">
                <a:solidFill>
                  <a:schemeClr val="tx1"/>
                </a:solidFill>
                <a:latin typeface="Times New Roman" pitchFamily="18" charset="0"/>
                <a:cs typeface="Times New Roman" pitchFamily="18" charset="0"/>
              </a:rPr>
              <a:t/>
            </a:r>
            <a:br>
              <a:rPr lang="en-US" sz="1600" dirty="0" smtClean="0">
                <a:solidFill>
                  <a:schemeClr val="tx1"/>
                </a:solidFill>
                <a:latin typeface="Times New Roman" pitchFamily="18" charset="0"/>
                <a:cs typeface="Times New Roman" pitchFamily="18" charset="0"/>
              </a:rPr>
            </a:br>
            <a:r>
              <a:rPr lang="en-US" sz="1600" dirty="0" smtClean="0">
                <a:solidFill>
                  <a:schemeClr val="tx1"/>
                </a:solidFill>
                <a:latin typeface="Times New Roman" pitchFamily="18" charset="0"/>
                <a:cs typeface="Times New Roman" pitchFamily="18" charset="0"/>
              </a:rPr>
              <a:t>AI services can be classified into </a:t>
            </a:r>
            <a:r>
              <a:rPr lang="en-US" sz="1600" dirty="0" smtClean="0">
                <a:solidFill>
                  <a:srgbClr val="FF0000"/>
                </a:solidFill>
                <a:latin typeface="Times New Roman" pitchFamily="18" charset="0"/>
                <a:cs typeface="Times New Roman" pitchFamily="18" charset="0"/>
              </a:rPr>
              <a:t>Vertical or Horizontal AI .</a:t>
            </a:r>
            <a:br>
              <a:rPr lang="en-US" sz="1600" dirty="0" smtClean="0">
                <a:solidFill>
                  <a:srgbClr val="FF0000"/>
                </a:solidFill>
                <a:latin typeface="Times New Roman" pitchFamily="18" charset="0"/>
                <a:cs typeface="Times New Roman" pitchFamily="18" charset="0"/>
              </a:rPr>
            </a:b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b="1" dirty="0" smtClean="0">
                <a:latin typeface="Times New Roman" pitchFamily="18" charset="0"/>
                <a:cs typeface="Times New Roman" pitchFamily="18" charset="0"/>
              </a:rPr>
              <a:t> </a:t>
            </a:r>
            <a:r>
              <a:rPr lang="en-US" sz="1600" b="1" dirty="0" smtClean="0">
                <a:solidFill>
                  <a:srgbClr val="C00000"/>
                </a:solidFill>
                <a:latin typeface="Times New Roman" pitchFamily="18" charset="0"/>
                <a:cs typeface="Times New Roman" pitchFamily="18" charset="0"/>
              </a:rPr>
              <a:t>Vertical AI</a:t>
            </a: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 </a:t>
            </a:r>
            <a:r>
              <a:rPr lang="en-US" sz="1600" dirty="0" smtClean="0">
                <a:solidFill>
                  <a:schemeClr val="tx1"/>
                </a:solidFill>
                <a:latin typeface="Times New Roman" pitchFamily="18" charset="0"/>
                <a:cs typeface="Times New Roman" pitchFamily="18" charset="0"/>
              </a:rPr>
              <a:t>These are services focus on the single job, whether that’s scheduling meeting, automating repetitive work, etc. Vertical AI Bots performs just one job for you and do it so well, that we might mistake them for a human.</a:t>
            </a:r>
            <a:br>
              <a:rPr lang="en-US" sz="1600" dirty="0" smtClean="0">
                <a:solidFill>
                  <a:schemeClr val="tx1"/>
                </a:solidFill>
                <a:latin typeface="Times New Roman" pitchFamily="18" charset="0"/>
                <a:cs typeface="Times New Roman" pitchFamily="18" charset="0"/>
              </a:rPr>
            </a:br>
            <a:r>
              <a:rPr lang="en-US" sz="1600" dirty="0" smtClean="0">
                <a:solidFill>
                  <a:schemeClr val="tx1"/>
                </a:solidFill>
                <a:latin typeface="Times New Roman" pitchFamily="18" charset="0"/>
                <a:cs typeface="Times New Roman" pitchFamily="18" charset="0"/>
              </a:rPr>
              <a:t/>
            </a:r>
            <a:br>
              <a:rPr lang="en-US" sz="1600" dirty="0" smtClean="0">
                <a:solidFill>
                  <a:schemeClr val="tx1"/>
                </a:solidFill>
                <a:latin typeface="Times New Roman" pitchFamily="18" charset="0"/>
                <a:cs typeface="Times New Roman" pitchFamily="18" charset="0"/>
              </a:rPr>
            </a:br>
            <a:r>
              <a:rPr lang="en-US" sz="1600" b="1" dirty="0" smtClean="0">
                <a:solidFill>
                  <a:schemeClr val="tx1"/>
                </a:solidFill>
                <a:latin typeface="Times New Roman" pitchFamily="18" charset="0"/>
                <a:cs typeface="Times New Roman" pitchFamily="18" charset="0"/>
              </a:rPr>
              <a:t> </a:t>
            </a:r>
            <a:r>
              <a:rPr lang="en-US" sz="1600" b="1" dirty="0" smtClean="0">
                <a:solidFill>
                  <a:srgbClr val="C00000"/>
                </a:solidFill>
                <a:latin typeface="Times New Roman" pitchFamily="18" charset="0"/>
                <a:cs typeface="Times New Roman" pitchFamily="18" charset="0"/>
              </a:rPr>
              <a:t>Horizontal AI </a:t>
            </a:r>
            <a:r>
              <a:rPr lang="en-US" sz="1600" b="1" dirty="0" smtClean="0">
                <a:solidFill>
                  <a:schemeClr val="tx1"/>
                </a:solidFill>
                <a:latin typeface="Times New Roman" pitchFamily="18" charset="0"/>
                <a:cs typeface="Times New Roman" pitchFamily="18" charset="0"/>
              </a:rPr>
              <a:t/>
            </a:r>
            <a:br>
              <a:rPr lang="en-US" sz="1600" b="1" dirty="0" smtClean="0">
                <a:solidFill>
                  <a:schemeClr val="tx1"/>
                </a:solidFill>
                <a:latin typeface="Times New Roman" pitchFamily="18" charset="0"/>
                <a:cs typeface="Times New Roman" pitchFamily="18" charset="0"/>
              </a:rPr>
            </a:br>
            <a:r>
              <a:rPr lang="en-US" sz="1600" dirty="0" smtClean="0">
                <a:solidFill>
                  <a:schemeClr val="tx1"/>
                </a:solidFill>
                <a:latin typeface="Times New Roman" pitchFamily="18" charset="0"/>
                <a:cs typeface="Times New Roman" pitchFamily="18" charset="0"/>
              </a:rPr>
              <a:t> These services are such that they are able to handle multiple tasks. </a:t>
            </a:r>
            <a:r>
              <a:rPr lang="en-US" sz="1600" dirty="0" err="1" smtClean="0">
                <a:solidFill>
                  <a:schemeClr val="tx1"/>
                </a:solidFill>
                <a:latin typeface="Times New Roman" pitchFamily="18" charset="0"/>
                <a:cs typeface="Times New Roman" pitchFamily="18" charset="0"/>
              </a:rPr>
              <a:t>Cortana</a:t>
            </a:r>
            <a:r>
              <a:rPr lang="en-US" sz="1600" dirty="0" smtClean="0">
                <a:solidFill>
                  <a:schemeClr val="tx1"/>
                </a:solidFill>
                <a:latin typeface="Times New Roman" pitchFamily="18" charset="0"/>
                <a:cs typeface="Times New Roman" pitchFamily="18" charset="0"/>
              </a:rPr>
              <a:t>, </a:t>
            </a:r>
            <a:r>
              <a:rPr lang="en-US" sz="1600" dirty="0" err="1" smtClean="0">
                <a:solidFill>
                  <a:schemeClr val="tx1"/>
                </a:solidFill>
                <a:latin typeface="Times New Roman" pitchFamily="18" charset="0"/>
                <a:cs typeface="Times New Roman" pitchFamily="18" charset="0"/>
              </a:rPr>
              <a:t>Siri</a:t>
            </a:r>
            <a:r>
              <a:rPr lang="en-US" sz="1600" dirty="0" smtClean="0">
                <a:solidFill>
                  <a:schemeClr val="tx1"/>
                </a:solidFill>
                <a:latin typeface="Times New Roman" pitchFamily="18" charset="0"/>
                <a:cs typeface="Times New Roman" pitchFamily="18" charset="0"/>
              </a:rPr>
              <a:t> and </a:t>
            </a:r>
            <a:r>
              <a:rPr lang="en-US" sz="1600" dirty="0" err="1" smtClean="0">
                <a:solidFill>
                  <a:schemeClr val="tx1"/>
                </a:solidFill>
                <a:latin typeface="Times New Roman" pitchFamily="18" charset="0"/>
                <a:cs typeface="Times New Roman" pitchFamily="18" charset="0"/>
              </a:rPr>
              <a:t>Alexa</a:t>
            </a:r>
            <a:r>
              <a:rPr lang="en-US" sz="1600" dirty="0" smtClean="0">
                <a:solidFill>
                  <a:schemeClr val="tx1"/>
                </a:solidFill>
                <a:latin typeface="Times New Roman" pitchFamily="18" charset="0"/>
                <a:cs typeface="Times New Roman" pitchFamily="18" charset="0"/>
              </a:rPr>
              <a:t> are some of the examples of Horizontal AI. These services work more massively as the question and answer settings, such as “What is the temperature in New York?” or “Call Alex”. </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solidFill>
                  <a:schemeClr val="tx1"/>
                </a:solidFill>
                <a:latin typeface="Times New Roman" pitchFamily="18" charset="0"/>
                <a:cs typeface="Times New Roman" pitchFamily="18" charset="0"/>
              </a:rPr>
              <a:t/>
            </a:r>
            <a:br>
              <a:rPr lang="en-US" sz="1600" dirty="0" smtClean="0">
                <a:solidFill>
                  <a:schemeClr val="tx1"/>
                </a:solidFill>
                <a:latin typeface="Times New Roman" pitchFamily="18" charset="0"/>
                <a:cs typeface="Times New Roman" pitchFamily="18" charset="0"/>
              </a:rPr>
            </a:br>
            <a:endParaRPr lang="en-US" sz="1600" dirty="0">
              <a:solidFill>
                <a:schemeClr val="tx1"/>
              </a:solidFill>
              <a:latin typeface="Times New Roman" pitchFamily="18" charset="0"/>
              <a:cs typeface="Times New Roman" pitchFamily="18" charset="0"/>
            </a:endParaRPr>
          </a:p>
        </p:txBody>
      </p:sp>
      <p:sp>
        <p:nvSpPr>
          <p:cNvPr id="5" name="Rectangle 4"/>
          <p:cNvSpPr/>
          <p:nvPr/>
        </p:nvSpPr>
        <p:spPr>
          <a:xfrm>
            <a:off x="304800" y="453314"/>
            <a:ext cx="8610600" cy="1569660"/>
          </a:xfrm>
          <a:prstGeom prst="rect">
            <a:avLst/>
          </a:prstGeom>
        </p:spPr>
        <p:txBody>
          <a:bodyPr wrap="square">
            <a:spAutoFit/>
          </a:bodyPr>
          <a:lstStyle/>
          <a:p>
            <a:r>
              <a:rPr lang="en-US" sz="1600" b="1" dirty="0">
                <a:latin typeface="Times New Roman" pitchFamily="18" charset="0"/>
                <a:cs typeface="Times New Roman" pitchFamily="18" charset="0"/>
                <a:hlinkClick r:id="rId2"/>
              </a:rPr>
              <a:t>Artificial </a:t>
            </a:r>
            <a:r>
              <a:rPr lang="en-US" sz="1600" b="1" dirty="0" smtClean="0">
                <a:latin typeface="Times New Roman" pitchFamily="18" charset="0"/>
                <a:cs typeface="Times New Roman" pitchFamily="18" charset="0"/>
                <a:hlinkClick r:id="rId2"/>
              </a:rPr>
              <a:t>Intelligence</a:t>
            </a:r>
            <a:r>
              <a:rPr lang="en-US" sz="1600" b="1" dirty="0" smtClean="0">
                <a:latin typeface="Times New Roman" pitchFamily="18" charset="0"/>
                <a:cs typeface="Times New Roman" pitchFamily="18" charset="0"/>
              </a:rPr>
              <a:t>-</a:t>
            </a:r>
          </a:p>
          <a:p>
            <a:r>
              <a:rPr lang="en-US" sz="1600" dirty="0">
                <a:latin typeface="Times New Roman" pitchFamily="18" charset="0"/>
                <a:cs typeface="Times New Roman" pitchFamily="18" charset="0"/>
              </a:rPr>
              <a:t>The word Artificial Intelligence comprises of two words “Artificial” and “Intelligence</a:t>
            </a:r>
            <a:r>
              <a:rPr lang="en-US" sz="1600" dirty="0" smtClean="0">
                <a:latin typeface="Times New Roman" pitchFamily="18" charset="0"/>
                <a:cs typeface="Times New Roman" pitchFamily="18" charset="0"/>
              </a:rPr>
              <a:t>”.</a:t>
            </a:r>
          </a:p>
          <a:p>
            <a:endParaRPr lang="en-US" sz="1600" dirty="0" smtClean="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r>
              <a:rPr lang="en-US" sz="1600" i="1" dirty="0">
                <a:latin typeface="Times New Roman" pitchFamily="18" charset="0"/>
                <a:cs typeface="Times New Roman" pitchFamily="18" charset="0"/>
              </a:rPr>
              <a:t>Artificial</a:t>
            </a:r>
            <a:r>
              <a:rPr lang="en-US" sz="1600" dirty="0">
                <a:latin typeface="Times New Roman" pitchFamily="18" charset="0"/>
                <a:cs typeface="Times New Roman" pitchFamily="18" charset="0"/>
              </a:rPr>
              <a:t> refers to something which is made by human or non natural thing </a:t>
            </a:r>
            <a:r>
              <a:rPr lang="en-US" sz="1600" dirty="0" smtClean="0">
                <a:latin typeface="Times New Roman" pitchFamily="18" charset="0"/>
                <a:cs typeface="Times New Roman" pitchFamily="18" charset="0"/>
              </a:rPr>
              <a:t> </a:t>
            </a:r>
          </a:p>
          <a:p>
            <a:r>
              <a:rPr lang="en-US" sz="1600" i="1" dirty="0" smtClean="0">
                <a:latin typeface="Times New Roman" pitchFamily="18" charset="0"/>
                <a:cs typeface="Times New Roman" pitchFamily="18" charset="0"/>
              </a:rPr>
              <a:t>Intelligence</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means ability to understand or think. </a:t>
            </a:r>
            <a:r>
              <a:rPr lang="en-US" sz="1600" dirty="0" smtClean="0">
                <a:latin typeface="Times New Roman" pitchFamily="18" charset="0"/>
                <a:cs typeface="Times New Roman" pitchFamily="18" charset="0"/>
              </a:rPr>
              <a:t> </a:t>
            </a:r>
            <a:endParaRPr lang="en-US" sz="16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09800"/>
            <a:ext cx="8153400" cy="3962400"/>
          </a:xfrm>
        </p:spPr>
        <p:txBody>
          <a:bodyPr>
            <a:noAutofit/>
          </a:bodyPr>
          <a:lstStyle/>
          <a:p>
            <a:pPr marL="400050" indent="-400050" algn="l">
              <a:buFont typeface="+mj-lt"/>
              <a:buAutoNum type="romanUcPeriod"/>
            </a:pP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400" dirty="0" smtClean="0">
                <a:solidFill>
                  <a:schemeClr val="tx1"/>
                </a:solidFill>
              </a:rPr>
              <a:t> </a:t>
            </a:r>
            <a:br>
              <a:rPr lang="en-US" sz="1400" dirty="0" smtClean="0">
                <a:solidFill>
                  <a:schemeClr val="tx1"/>
                </a:solidFill>
              </a:rPr>
            </a:br>
            <a:r>
              <a:rPr lang="en-US" sz="1400" dirty="0" smtClean="0">
                <a:solidFill>
                  <a:schemeClr val="tx1"/>
                </a:solidFill>
              </a:rPr>
              <a:t/>
            </a:r>
            <a:br>
              <a:rPr lang="en-US" sz="1400" dirty="0" smtClean="0">
                <a:solidFill>
                  <a:schemeClr val="tx1"/>
                </a:solidFill>
              </a:rPr>
            </a:br>
            <a:r>
              <a:rPr lang="en-US" sz="1400" dirty="0" smtClean="0">
                <a:solidFill>
                  <a:schemeClr val="tx1"/>
                </a:solidFill>
              </a:rPr>
              <a:t/>
            </a:r>
            <a:br>
              <a:rPr lang="en-US" sz="1400" dirty="0" smtClean="0">
                <a:solidFill>
                  <a:schemeClr val="tx1"/>
                </a:solidFill>
              </a:rPr>
            </a:br>
            <a:r>
              <a:rPr lang="en-US" sz="1400" dirty="0" smtClean="0">
                <a:solidFill>
                  <a:schemeClr val="tx1"/>
                </a:solidFill>
              </a:rPr>
              <a:t/>
            </a:r>
            <a:br>
              <a:rPr lang="en-US" sz="1400" dirty="0" smtClean="0">
                <a:solidFill>
                  <a:schemeClr val="tx1"/>
                </a:solidFill>
              </a:rPr>
            </a:b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b="1" dirty="0" smtClean="0">
                <a:solidFill>
                  <a:schemeClr val="tx1"/>
                </a:solidFill>
                <a:latin typeface="Times New Roman" pitchFamily="18" charset="0"/>
                <a:cs typeface="Times New Roman" pitchFamily="18" charset="0"/>
              </a:rPr>
              <a:t>Applications </a:t>
            </a:r>
            <a:br>
              <a:rPr lang="en-US" sz="1600" b="1" dirty="0" smtClean="0">
                <a:solidFill>
                  <a:schemeClr val="tx1"/>
                </a:solidFill>
                <a:latin typeface="Times New Roman" pitchFamily="18" charset="0"/>
                <a:cs typeface="Times New Roman" pitchFamily="18" charset="0"/>
              </a:rPr>
            </a:b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dirty="0" smtClean="0">
                <a:solidFill>
                  <a:schemeClr val="tx1"/>
                </a:solidFill>
              </a:rPr>
              <a:t> ML can be applied to solve tough issues like </a:t>
            </a:r>
            <a:br>
              <a:rPr lang="en-US" sz="1600" dirty="0" smtClean="0">
                <a:solidFill>
                  <a:schemeClr val="tx1"/>
                </a:solidFill>
              </a:rPr>
            </a:br>
            <a:r>
              <a:rPr lang="en-US" sz="1600" dirty="0" smtClean="0">
                <a:solidFill>
                  <a:schemeClr val="tx1"/>
                </a:solidFill>
              </a:rPr>
              <a:t>1. credit card fraud detection, </a:t>
            </a:r>
            <a:br>
              <a:rPr lang="en-US" sz="1600" dirty="0" smtClean="0">
                <a:solidFill>
                  <a:schemeClr val="tx1"/>
                </a:solidFill>
              </a:rPr>
            </a:br>
            <a:r>
              <a:rPr lang="en-US" sz="1600" dirty="0" smtClean="0">
                <a:solidFill>
                  <a:schemeClr val="tx1"/>
                </a:solidFill>
              </a:rPr>
              <a:t>2. enable self-driving cars and </a:t>
            </a:r>
            <a:br>
              <a:rPr lang="en-US" sz="1600" dirty="0" smtClean="0">
                <a:solidFill>
                  <a:schemeClr val="tx1"/>
                </a:solidFill>
              </a:rPr>
            </a:br>
            <a:r>
              <a:rPr lang="en-US" sz="1600" dirty="0" smtClean="0">
                <a:solidFill>
                  <a:schemeClr val="tx1"/>
                </a:solidFill>
              </a:rPr>
              <a:t>3. face detection and recognition </a:t>
            </a:r>
            <a:br>
              <a:rPr lang="en-US" sz="1600" dirty="0" smtClean="0">
                <a:solidFill>
                  <a:schemeClr val="tx1"/>
                </a:solidFill>
              </a:rPr>
            </a:br>
            <a:r>
              <a:rPr lang="en-US" sz="1600" dirty="0" smtClean="0">
                <a:solidFill>
                  <a:schemeClr val="tx1"/>
                </a:solidFill>
              </a:rPr>
              <a:t/>
            </a:r>
            <a:br>
              <a:rPr lang="en-US" sz="1600" dirty="0" smtClean="0">
                <a:solidFill>
                  <a:schemeClr val="tx1"/>
                </a:solidFill>
              </a:rPr>
            </a:br>
            <a:r>
              <a:rPr lang="en-US" sz="1600" dirty="0" smtClean="0">
                <a:solidFill>
                  <a:schemeClr val="tx1"/>
                </a:solidFill>
              </a:rPr>
              <a:t/>
            </a:r>
            <a:br>
              <a:rPr lang="en-US" sz="1600" dirty="0" smtClean="0">
                <a:solidFill>
                  <a:schemeClr val="tx1"/>
                </a:solidFill>
              </a:rPr>
            </a:br>
            <a:r>
              <a:rPr lang="en-US" sz="1600" dirty="0" smtClean="0">
                <a:solidFill>
                  <a:schemeClr val="tx1"/>
                </a:solidFill>
              </a:rPr>
              <a:t> ML uses complex algorithms that constantly iterate over large data sets, analyzing the patterns in data and facilitating machines to respond different situations for which they have not been explicitly programmed. </a:t>
            </a: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 </a:t>
            </a:r>
            <a:r>
              <a:rPr lang="en-US" sz="1600" dirty="0" smtClean="0">
                <a:solidFill>
                  <a:schemeClr val="tx1"/>
                </a:solidFill>
                <a:latin typeface="Times New Roman" pitchFamily="18" charset="0"/>
                <a:cs typeface="Times New Roman" pitchFamily="18" charset="0"/>
              </a:rPr>
              <a:t/>
            </a:r>
            <a:br>
              <a:rPr lang="en-US" sz="1600" dirty="0" smtClean="0">
                <a:solidFill>
                  <a:schemeClr val="tx1"/>
                </a:solidFill>
                <a:latin typeface="Times New Roman" pitchFamily="18" charset="0"/>
                <a:cs typeface="Times New Roman" pitchFamily="18" charset="0"/>
              </a:rPr>
            </a:br>
            <a:endParaRPr lang="en-US" sz="1600" dirty="0">
              <a:solidFill>
                <a:schemeClr val="tx1"/>
              </a:solidFill>
              <a:latin typeface="Times New Roman" pitchFamily="18" charset="0"/>
              <a:cs typeface="Times New Roman" pitchFamily="18" charset="0"/>
            </a:endParaRPr>
          </a:p>
        </p:txBody>
      </p:sp>
      <p:sp>
        <p:nvSpPr>
          <p:cNvPr id="5" name="Rectangle 4"/>
          <p:cNvSpPr/>
          <p:nvPr/>
        </p:nvSpPr>
        <p:spPr>
          <a:xfrm>
            <a:off x="228600" y="228600"/>
            <a:ext cx="8610600" cy="2339102"/>
          </a:xfrm>
          <a:prstGeom prst="rect">
            <a:avLst/>
          </a:prstGeom>
        </p:spPr>
        <p:txBody>
          <a:bodyPr wrap="square">
            <a:spAutoFit/>
          </a:bodyPr>
          <a:lstStyle/>
          <a:p>
            <a:r>
              <a:rPr lang="en-US" sz="1600" b="1" dirty="0">
                <a:hlinkClick r:id="rId2"/>
              </a:rPr>
              <a:t>Machine Learning</a:t>
            </a:r>
            <a:r>
              <a:rPr lang="en-US" sz="1600" dirty="0"/>
              <a:t> : </a:t>
            </a:r>
            <a:endParaRPr lang="en-US" sz="1600" dirty="0" smtClean="0"/>
          </a:p>
          <a:p>
            <a:r>
              <a:rPr lang="en-US" sz="1600" dirty="0"/>
              <a:t>Machine Learning (ML) is a subset of Artificial Intelligence.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word Artificial Intelligence </a:t>
            </a:r>
            <a:r>
              <a:rPr lang="en-US" sz="1600" dirty="0"/>
              <a:t>ML is a science of designing and applying algorithms that are able to learn things from past cases</a:t>
            </a:r>
            <a:r>
              <a:rPr lang="en-US" sz="1600" dirty="0" smtClean="0"/>
              <a:t>.</a:t>
            </a:r>
          </a:p>
          <a:p>
            <a:endParaRPr lang="en-US" sz="1600" dirty="0" smtClean="0"/>
          </a:p>
          <a:p>
            <a:endParaRPr lang="en-US" sz="1600" dirty="0"/>
          </a:p>
          <a:p>
            <a:r>
              <a:rPr lang="en-US" sz="1600" dirty="0" smtClean="0"/>
              <a:t> </a:t>
            </a:r>
            <a:r>
              <a:rPr lang="en-US" sz="1600" dirty="0"/>
              <a:t>If some </a:t>
            </a:r>
            <a:r>
              <a:rPr lang="en-US" sz="1600" dirty="0" err="1"/>
              <a:t>behaviour</a:t>
            </a:r>
            <a:r>
              <a:rPr lang="en-US" sz="1600" dirty="0"/>
              <a:t> exists in past, then you may predict if or it can happen again. Means if there are no past cases then there is no prediction</a:t>
            </a:r>
            <a:r>
              <a:rPr lang="en-US" sz="1600" dirty="0" smtClean="0"/>
              <a:t>.</a:t>
            </a:r>
          </a:p>
          <a:p>
            <a:endParaRPr lang="en-US" sz="1600" dirty="0" smtClean="0"/>
          </a:p>
          <a:p>
            <a:endParaRPr lang="en-US" dirty="0">
              <a:solidFill>
                <a:srgbClr val="00B0F0"/>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b="1" dirty="0" smtClean="0">
                <a:solidFill>
                  <a:schemeClr val="tx1"/>
                </a:solidFill>
              </a:rPr>
              <a:t>The key difference between AI and ML are:</a:t>
            </a:r>
            <a:r>
              <a:rPr lang="en-US" dirty="0" smtClean="0"/>
              <a:t/>
            </a:r>
            <a:br>
              <a:rPr lang="en-US" dirty="0" smtClean="0"/>
            </a:br>
            <a:endParaRPr lang="en-US" dirty="0"/>
          </a:p>
        </p:txBody>
      </p:sp>
      <p:sp>
        <p:nvSpPr>
          <p:cNvPr id="3" name="Content Placeholder 2"/>
          <p:cNvSpPr>
            <a:spLocks noGrp="1"/>
          </p:cNvSpPr>
          <p:nvPr>
            <p:ph sz="quarter" idx="1"/>
          </p:nvPr>
        </p:nvSpPr>
        <p:spPr>
          <a:xfrm>
            <a:off x="301752" y="457200"/>
            <a:ext cx="8503920" cy="6400800"/>
          </a:xfrm>
        </p:spPr>
        <p:txBody>
          <a:bodyPr>
            <a:normAutofit fontScale="55000" lnSpcReduction="20000"/>
          </a:bodyPr>
          <a:lstStyle/>
          <a:p>
            <a:pPr>
              <a:buNone/>
            </a:pPr>
            <a:endParaRPr lang="en-US" dirty="0" smtClean="0"/>
          </a:p>
          <a:p>
            <a:r>
              <a:rPr lang="en-US" b="1" cap="all" dirty="0" smtClean="0"/>
              <a:t>ARTIFICIAL INTELLIGENCE</a:t>
            </a:r>
            <a:endParaRPr lang="en-US" dirty="0" smtClean="0"/>
          </a:p>
          <a:p>
            <a:r>
              <a:rPr lang="en-US" b="1" cap="all" dirty="0" smtClean="0"/>
              <a:t>MACHINE LEARNING</a:t>
            </a:r>
            <a:endParaRPr lang="en-US" dirty="0" smtClean="0"/>
          </a:p>
          <a:p>
            <a:pPr lvl="0">
              <a:buNone/>
            </a:pPr>
            <a:r>
              <a:rPr lang="en-US" dirty="0" smtClean="0"/>
              <a:t> </a:t>
            </a:r>
          </a:p>
          <a:p>
            <a:r>
              <a:rPr lang="en-US" dirty="0" smtClean="0"/>
              <a:t>The aim is to increase chance of success and not accuracy.</a:t>
            </a:r>
          </a:p>
          <a:p>
            <a:r>
              <a:rPr lang="en-US" dirty="0" smtClean="0"/>
              <a:t>The aim is to increase accuracy, but it does not care about success</a:t>
            </a:r>
          </a:p>
          <a:p>
            <a:pPr lvl="0">
              <a:buNone/>
            </a:pPr>
            <a:endParaRPr lang="en-US" dirty="0" smtClean="0"/>
          </a:p>
          <a:p>
            <a:r>
              <a:rPr lang="en-US" dirty="0" smtClean="0"/>
              <a:t>It work as a computer program that does smart work</a:t>
            </a:r>
          </a:p>
          <a:p>
            <a:r>
              <a:rPr lang="en-US" dirty="0" smtClean="0"/>
              <a:t>It is a simple concept machine takes data and learn from data.</a:t>
            </a:r>
          </a:p>
          <a:p>
            <a:pPr lvl="0">
              <a:buNone/>
            </a:pPr>
            <a:endParaRPr lang="en-US" dirty="0" smtClean="0"/>
          </a:p>
          <a:p>
            <a:r>
              <a:rPr lang="en-US" dirty="0" smtClean="0"/>
              <a:t>The goal is to simulate natural intelligence to solve complex problem</a:t>
            </a:r>
          </a:p>
          <a:p>
            <a:r>
              <a:rPr lang="en-US" dirty="0" smtClean="0"/>
              <a:t>The goal is to learn from data on certain task to maximize the performance of machine on this task.</a:t>
            </a:r>
          </a:p>
          <a:p>
            <a:pPr lvl="0">
              <a:buNone/>
            </a:pPr>
            <a:endParaRPr lang="en-US" dirty="0" smtClean="0"/>
          </a:p>
          <a:p>
            <a:r>
              <a:rPr lang="en-US" dirty="0" smtClean="0"/>
              <a:t>AI is decision making.</a:t>
            </a:r>
          </a:p>
          <a:p>
            <a:r>
              <a:rPr lang="en-US" dirty="0" smtClean="0"/>
              <a:t>ML allows system to learn new things from data.</a:t>
            </a:r>
          </a:p>
          <a:p>
            <a:pPr lvl="0">
              <a:buNone/>
            </a:pPr>
            <a:endParaRPr lang="en-US" dirty="0" smtClean="0"/>
          </a:p>
          <a:p>
            <a:r>
              <a:rPr lang="en-US" dirty="0" smtClean="0"/>
              <a:t>It leads to develop a system to mimic human to respond behave in a circumstances.</a:t>
            </a:r>
          </a:p>
          <a:p>
            <a:r>
              <a:rPr lang="en-US" dirty="0" smtClean="0"/>
              <a:t>It involves in creating self learning algorithms.</a:t>
            </a:r>
          </a:p>
          <a:p>
            <a:pPr lvl="0">
              <a:buNone/>
            </a:pPr>
            <a:endParaRPr lang="en-US" dirty="0" smtClean="0"/>
          </a:p>
          <a:p>
            <a:r>
              <a:rPr lang="en-US" dirty="0" smtClean="0"/>
              <a:t>AI will go for finding the optimal solution.</a:t>
            </a:r>
          </a:p>
          <a:p>
            <a:r>
              <a:rPr lang="en-US" dirty="0" smtClean="0"/>
              <a:t>ML will go for only solution for that whether it is optimal or not.</a:t>
            </a:r>
          </a:p>
          <a:p>
            <a:pPr lvl="0">
              <a:buNone/>
            </a:pPr>
            <a:endParaRPr lang="en-US" dirty="0" smtClean="0"/>
          </a:p>
          <a:p>
            <a:r>
              <a:rPr lang="en-US" dirty="0" smtClean="0"/>
              <a:t>AI leads to intelligence or wisdom.</a:t>
            </a:r>
          </a:p>
          <a:p>
            <a:r>
              <a:rPr lang="en-US" dirty="0" smtClean="0"/>
              <a:t>ML leads to knowledge.</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4400" cy="1524000"/>
          </a:xfrm>
        </p:spPr>
        <p:txBody>
          <a:bodyPr>
            <a:normAutofit/>
          </a:bodyPr>
          <a:lstStyle/>
          <a:p>
            <a:r>
              <a:rPr lang="en-US" sz="2000" b="1" dirty="0" smtClean="0">
                <a:solidFill>
                  <a:schemeClr val="tx1"/>
                </a:solidFill>
                <a:latin typeface="Times New Roman" pitchFamily="18" charset="0"/>
                <a:cs typeface="Times New Roman" pitchFamily="18" charset="0"/>
              </a:rPr>
              <a:t>AI and Machine Learning for Smart Construction</a:t>
            </a:r>
            <a:r>
              <a:rPr lang="en-US" sz="2400" dirty="0" smtClean="0"/>
              <a:t/>
            </a:r>
            <a:br>
              <a:rPr lang="en-US" sz="2400" dirty="0" smtClean="0"/>
            </a:br>
            <a:r>
              <a:rPr lang="en-US" dirty="0" smtClean="0"/>
              <a:t/>
            </a:r>
            <a:br>
              <a:rPr lang="en-US" dirty="0" smtClean="0"/>
            </a:br>
            <a:endParaRPr lang="en-US" dirty="0"/>
          </a:p>
        </p:txBody>
      </p:sp>
      <p:sp>
        <p:nvSpPr>
          <p:cNvPr id="3" name="Content Placeholder 2"/>
          <p:cNvSpPr>
            <a:spLocks noGrp="1"/>
          </p:cNvSpPr>
          <p:nvPr>
            <p:ph sz="quarter" idx="1"/>
          </p:nvPr>
        </p:nvSpPr>
        <p:spPr>
          <a:xfrm>
            <a:off x="301752" y="685800"/>
            <a:ext cx="8503920" cy="5413248"/>
          </a:xfrm>
        </p:spPr>
        <p:txBody>
          <a:bodyPr/>
          <a:lstStyle/>
          <a:p>
            <a:pPr>
              <a:buNone/>
            </a:pPr>
            <a:r>
              <a:rPr lang="en-US" sz="1600" b="1" dirty="0" smtClean="0">
                <a:latin typeface="Times New Roman" pitchFamily="18" charset="0"/>
                <a:cs typeface="Times New Roman" pitchFamily="18" charset="0"/>
              </a:rPr>
              <a:t>1. Prevent cost overruns</a:t>
            </a:r>
            <a:endParaRPr lang="en-US" sz="1600" dirty="0" smtClean="0">
              <a:latin typeface="Times New Roman" pitchFamily="18" charset="0"/>
              <a:cs typeface="Times New Roman" pitchFamily="18" charset="0"/>
            </a:endParaRPr>
          </a:p>
          <a:p>
            <a:pPr>
              <a:buNone/>
            </a:pPr>
            <a:r>
              <a:rPr lang="en-US" sz="1600" dirty="0" smtClean="0">
                <a:latin typeface="Times New Roman" pitchFamily="18" charset="0"/>
                <a:cs typeface="Times New Roman" pitchFamily="18" charset="0"/>
              </a:rPr>
              <a:t>Most </a:t>
            </a:r>
            <a:r>
              <a:rPr lang="en-US" sz="1600" dirty="0" smtClean="0">
                <a:latin typeface="Times New Roman" pitchFamily="18" charset="0"/>
                <a:cs typeface="Times New Roman" pitchFamily="18" charset="0"/>
                <a:hlinkClick r:id="rId2"/>
              </a:rPr>
              <a:t>mega projects  go over budget</a:t>
            </a:r>
            <a:r>
              <a:rPr lang="en-US" sz="1600" dirty="0" smtClean="0">
                <a:latin typeface="Times New Roman" pitchFamily="18" charset="0"/>
                <a:cs typeface="Times New Roman" pitchFamily="18" charset="0"/>
              </a:rPr>
              <a:t> despite employing the best project teams. </a:t>
            </a:r>
          </a:p>
          <a:p>
            <a:pPr>
              <a:buNone/>
            </a:pPr>
            <a:endParaRPr lang="en-US" sz="1600" dirty="0" smtClean="0">
              <a:latin typeface="Times New Roman" pitchFamily="18" charset="0"/>
              <a:cs typeface="Times New Roman" pitchFamily="18" charset="0"/>
              <a:hlinkClick r:id="rId3"/>
            </a:endParaRPr>
          </a:p>
          <a:p>
            <a:pPr>
              <a:buNone/>
            </a:pPr>
            <a:r>
              <a:rPr lang="en-US" sz="1600" dirty="0" smtClean="0">
                <a:latin typeface="Times New Roman" pitchFamily="18" charset="0"/>
                <a:cs typeface="Times New Roman" pitchFamily="18" charset="0"/>
                <a:hlinkClick r:id="rId3"/>
              </a:rPr>
              <a:t>Artificial Neural Networks</a:t>
            </a:r>
            <a:r>
              <a:rPr lang="en-US" sz="1600" dirty="0" smtClean="0">
                <a:latin typeface="Times New Roman" pitchFamily="18" charset="0"/>
                <a:cs typeface="Times New Roman" pitchFamily="18" charset="0"/>
              </a:rPr>
              <a:t> are used on projects to predict cost overruns based on factors such as project size, contract type and the competence level of project managers.</a:t>
            </a:r>
          </a:p>
          <a:p>
            <a:pPr>
              <a:buNone/>
            </a:pPr>
            <a:r>
              <a:rPr lang="en-US" sz="1600" dirty="0" smtClean="0">
                <a:latin typeface="Times New Roman" pitchFamily="18" charset="0"/>
                <a:cs typeface="Times New Roman" pitchFamily="18" charset="0"/>
              </a:rPr>
              <a:t> AI helps staff remotely access real-life training material which helps them enhance their skills and knowledge quickly. This reduces the time taken to onboard new resources onto projects</a:t>
            </a:r>
            <a:endParaRPr lang="en-US" sz="1600" dirty="0">
              <a:latin typeface="Times New Roman" pitchFamily="18" charset="0"/>
              <a:cs typeface="Times New Roman" pitchFamily="18" charset="0"/>
            </a:endParaRPr>
          </a:p>
        </p:txBody>
      </p:sp>
      <p:pic>
        <p:nvPicPr>
          <p:cNvPr id="4" name="Picture 3" descr="C:\Users\Vision\Desktop\Untitled.jpg"/>
          <p:cNvPicPr/>
          <p:nvPr/>
        </p:nvPicPr>
        <p:blipFill>
          <a:blip r:embed="rId4"/>
          <a:srcRect/>
          <a:stretch>
            <a:fillRect/>
          </a:stretch>
        </p:blipFill>
        <p:spPr bwMode="auto">
          <a:xfrm>
            <a:off x="1905000" y="2971800"/>
            <a:ext cx="5943600" cy="2825177"/>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04800"/>
            <a:ext cx="8534400" cy="381000"/>
          </a:xfrm>
        </p:spPr>
        <p:txBody>
          <a:bodyPr>
            <a:normAutofit/>
          </a:bodyPr>
          <a:lstStyle/>
          <a:p>
            <a:pPr algn="l"/>
            <a:r>
              <a:rPr lang="en-US" sz="1800" b="1" dirty="0" smtClean="0">
                <a:solidFill>
                  <a:schemeClr val="tx1"/>
                </a:solidFill>
                <a:latin typeface="Times New Roman" pitchFamily="18" charset="0"/>
                <a:cs typeface="Times New Roman" pitchFamily="18" charset="0"/>
              </a:rPr>
              <a:t>2. AI for Better Design of Buildings Through Generative Design</a:t>
            </a:r>
            <a:endParaRPr lang="en-US" sz="1800"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301752" y="1371600"/>
            <a:ext cx="8503920" cy="4724400"/>
          </a:xfrm>
        </p:spPr>
        <p:txBody>
          <a:bodyPr>
            <a:normAutofit/>
          </a:bodyPr>
          <a:lstStyle/>
          <a:p>
            <a:r>
              <a:rPr lang="en-US" sz="1800" dirty="0" smtClean="0">
                <a:latin typeface="Times New Roman" pitchFamily="18" charset="0"/>
                <a:cs typeface="Times New Roman" pitchFamily="18" charset="0"/>
                <a:hlinkClick r:id="rId2"/>
              </a:rPr>
              <a:t>Building Information Modeling</a:t>
            </a:r>
            <a:r>
              <a:rPr lang="en-US" sz="1800" dirty="0" smtClean="0">
                <a:latin typeface="Times New Roman" pitchFamily="18" charset="0"/>
                <a:cs typeface="Times New Roman" pitchFamily="18" charset="0"/>
              </a:rPr>
              <a:t> is a 3D model-based process that gives architecture, engineering professionals insights to efficiently plan, design, construct and manage buildings and infrastructure. </a:t>
            </a:r>
          </a:p>
          <a:p>
            <a:r>
              <a:rPr lang="en-US" sz="1800" dirty="0" smtClean="0">
                <a:latin typeface="Times New Roman" pitchFamily="18" charset="0"/>
                <a:cs typeface="Times New Roman" pitchFamily="18" charset="0"/>
              </a:rPr>
              <a:t>In order to plan and design the construction of a building, the 3D models need to take into consideration the architecture, engineering, mechanical, electrical, and plumbing and the sequence of activities of the respective teams.</a:t>
            </a:r>
          </a:p>
          <a:p>
            <a:pPr>
              <a:buNone/>
            </a:pPr>
            <a:r>
              <a:rPr lang="en-US" sz="1800" b="1" dirty="0" smtClean="0">
                <a:latin typeface="Times New Roman" pitchFamily="18" charset="0"/>
                <a:cs typeface="Times New Roman" pitchFamily="18" charset="0"/>
              </a:rPr>
              <a:t>3. Risk Mitigation</a:t>
            </a:r>
          </a:p>
          <a:p>
            <a:r>
              <a:rPr lang="en-US" sz="1800" dirty="0" smtClean="0">
                <a:latin typeface="Times New Roman" pitchFamily="18" charset="0"/>
                <a:cs typeface="Times New Roman" pitchFamily="18" charset="0"/>
              </a:rPr>
              <a:t>construction project has some risk that comes in many forms such as Quality, Safety, Time, and Cost Risk. </a:t>
            </a:r>
          </a:p>
          <a:p>
            <a:r>
              <a:rPr lang="en-US" sz="1800" dirty="0" smtClean="0">
                <a:latin typeface="Times New Roman" pitchFamily="18" charset="0"/>
                <a:cs typeface="Times New Roman" pitchFamily="18" charset="0"/>
              </a:rPr>
              <a:t>There are AI and machine learning solutions today that general contractors use to monitor and prioritize risk on the job site, so the project team can focus their limited time and resources on the biggest risk factors. </a:t>
            </a:r>
          </a:p>
          <a:p>
            <a:r>
              <a:rPr lang="en-US" sz="1800" dirty="0" smtClean="0">
                <a:latin typeface="Times New Roman" pitchFamily="18" charset="0"/>
                <a:cs typeface="Times New Roman" pitchFamily="18" charset="0"/>
              </a:rPr>
              <a:t>AI is used to automatically assign priority to issues. Subcontractors are rated based on a risk score so construction managers can work closely with high-risk teams to mitigate risk.</a:t>
            </a:r>
          </a:p>
          <a:p>
            <a:endParaRPr lang="en-US" sz="1800" dirty="0" smtClean="0">
              <a:latin typeface="Times New Roman" pitchFamily="18" charset="0"/>
              <a:cs typeface="Times New Roman" pitchFamily="18" charset="0"/>
            </a:endParaRP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2000" b="1" dirty="0" smtClean="0">
                <a:solidFill>
                  <a:schemeClr val="tx1"/>
                </a:solidFill>
                <a:latin typeface="Times New Roman" pitchFamily="18" charset="0"/>
                <a:cs typeface="Times New Roman" pitchFamily="18" charset="0"/>
              </a:rPr>
              <a:t>4. Project Planning</a:t>
            </a:r>
            <a:r>
              <a:rPr lang="en-US" dirty="0" smtClean="0"/>
              <a:t/>
            </a:r>
            <a:br>
              <a:rPr lang="en-US" dirty="0" smtClean="0"/>
            </a:br>
            <a:endParaRPr lang="en-US" dirty="0"/>
          </a:p>
        </p:txBody>
      </p:sp>
      <p:sp>
        <p:nvSpPr>
          <p:cNvPr id="3" name="Content Placeholder 2"/>
          <p:cNvSpPr>
            <a:spLocks noGrp="1"/>
          </p:cNvSpPr>
          <p:nvPr>
            <p:ph sz="quarter" idx="1"/>
          </p:nvPr>
        </p:nvSpPr>
        <p:spPr>
          <a:xfrm>
            <a:off x="301752" y="609600"/>
            <a:ext cx="8503920" cy="6019800"/>
          </a:xfrm>
        </p:spPr>
        <p:txBody>
          <a:bodyPr>
            <a:normAutofit/>
          </a:bodyPr>
          <a:lstStyle/>
          <a:p>
            <a:r>
              <a:rPr lang="en-US" sz="1800" dirty="0" smtClean="0">
                <a:latin typeface="Times New Roman" pitchFamily="18" charset="0"/>
                <a:cs typeface="Times New Roman" pitchFamily="18" charset="0"/>
              </a:rPr>
              <a:t>The company uses robots to autonomously capture 3D scans of construction sites and then feeds that data into a deep neural network that classifies how far along different sub-projects are.</a:t>
            </a:r>
          </a:p>
          <a:p>
            <a:r>
              <a:rPr lang="en-US" sz="1800" dirty="0" smtClean="0">
                <a:latin typeface="Times New Roman" pitchFamily="18" charset="0"/>
                <a:cs typeface="Times New Roman" pitchFamily="18" charset="0"/>
              </a:rPr>
              <a:t>If things seem off track, the management team can step in to deal with small problems before they become major issues.</a:t>
            </a:r>
          </a:p>
          <a:p>
            <a:r>
              <a:rPr lang="en-US" sz="1800" dirty="0" smtClean="0">
                <a:latin typeface="Times New Roman" pitchFamily="18" charset="0"/>
                <a:cs typeface="Times New Roman" pitchFamily="18" charset="0"/>
              </a:rPr>
              <a:t>Algorithms of the future will use an AI technique known as “reinforcement learning.”</a:t>
            </a:r>
          </a:p>
          <a:p>
            <a:endParaRPr lang="en-US" sz="1800" dirty="0" smtClean="0">
              <a:latin typeface="Times New Roman" pitchFamily="18" charset="0"/>
              <a:cs typeface="Times New Roman" pitchFamily="18" charset="0"/>
            </a:endParaRPr>
          </a:p>
          <a:p>
            <a:pPr>
              <a:buNone/>
            </a:pPr>
            <a:r>
              <a:rPr lang="en-US" sz="1800" b="1" dirty="0" smtClean="0"/>
              <a:t>5. AI Will Make Jobsites More Productive</a:t>
            </a:r>
            <a:endParaRPr lang="en-US" sz="1800" dirty="0" smtClean="0"/>
          </a:p>
          <a:p>
            <a:r>
              <a:rPr lang="en-US" sz="1800" dirty="0" smtClean="0">
                <a:latin typeface="Times New Roman" pitchFamily="18" charset="0"/>
                <a:cs typeface="Times New Roman" pitchFamily="18" charset="0"/>
              </a:rPr>
              <a:t> </a:t>
            </a:r>
            <a:r>
              <a:rPr lang="en-US" sz="1800" dirty="0" smtClean="0"/>
              <a:t>There are companies that are starting to offer self-driving construction machinery to perform repetitive tasks more efficiently than their human counterparts, such as </a:t>
            </a:r>
          </a:p>
          <a:p>
            <a:r>
              <a:rPr lang="en-US" sz="1800" dirty="0" smtClean="0"/>
              <a:t>pouring concrete, </a:t>
            </a:r>
          </a:p>
          <a:p>
            <a:r>
              <a:rPr lang="en-US" sz="1800" dirty="0" smtClean="0"/>
              <a:t>bricklaying,</a:t>
            </a:r>
          </a:p>
          <a:p>
            <a:r>
              <a:rPr lang="en-US" sz="1800" dirty="0" smtClean="0"/>
              <a:t> welding, and demolition. </a:t>
            </a:r>
          </a:p>
          <a:p>
            <a:r>
              <a:rPr lang="en-US" sz="1800" dirty="0" smtClean="0"/>
              <a:t>This frees up human workers for the construction work itself and reduces the overall time required to complete the project.</a:t>
            </a:r>
          </a:p>
          <a:p>
            <a:r>
              <a:rPr lang="en-US" sz="1800" dirty="0" smtClean="0"/>
              <a:t>Project managers can also track job site work in real time. They use facial recognition, onsite cameras, and similar technologies to assess worker productivity and conformance to procedures.</a:t>
            </a:r>
          </a:p>
          <a:p>
            <a:endParaRPr lang="en-US" sz="18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457200"/>
          </a:xfrm>
        </p:spPr>
        <p:txBody>
          <a:bodyPr>
            <a:normAutofit/>
          </a:bodyPr>
          <a:lstStyle/>
          <a:p>
            <a:pPr algn="l"/>
            <a:r>
              <a:rPr lang="en-US" sz="1800" b="1" dirty="0" smtClean="0">
                <a:solidFill>
                  <a:schemeClr val="tx1"/>
                </a:solidFill>
                <a:latin typeface="Times New Roman" pitchFamily="18" charset="0"/>
                <a:cs typeface="Times New Roman" pitchFamily="18" charset="0"/>
              </a:rPr>
              <a:t>6. Off-site Construction</a:t>
            </a:r>
            <a:endParaRPr lang="en-US" sz="1800"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r>
              <a:rPr lang="en-US" sz="1800" dirty="0" smtClean="0">
                <a:latin typeface="Times New Roman" pitchFamily="18" charset="0"/>
                <a:cs typeface="Times New Roman" pitchFamily="18" charset="0"/>
              </a:rPr>
              <a:t>Construction companies are increasingly relying on off-site factories staffed by autonomous robots that piece together components of a building, which are then pieced together by human workers on-site.</a:t>
            </a:r>
          </a:p>
          <a:p>
            <a:r>
              <a:rPr lang="en-US" sz="1800" dirty="0" smtClean="0">
                <a:latin typeface="Times New Roman" pitchFamily="18" charset="0"/>
                <a:cs typeface="Times New Roman" pitchFamily="18" charset="0"/>
              </a:rPr>
              <a:t>Structures like walls can be completed assembly-line style by autonomous machinery more efficiently than their human counterparts</a:t>
            </a:r>
          </a:p>
          <a:p>
            <a:endParaRPr lang="en-US" sz="1800" dirty="0" smtClean="0">
              <a:latin typeface="Times New Roman" pitchFamily="18" charset="0"/>
              <a:cs typeface="Times New Roman" pitchFamily="18" charset="0"/>
            </a:endParaRPr>
          </a:p>
          <a:p>
            <a:pPr>
              <a:buNone/>
            </a:pPr>
            <a:r>
              <a:rPr lang="en-US" sz="1800" b="1" dirty="0" smtClean="0"/>
              <a:t>7.  AI Will Address Labor Shortages</a:t>
            </a:r>
            <a:endParaRPr lang="en-US" sz="1800" dirty="0" smtClean="0"/>
          </a:p>
          <a:p>
            <a:r>
              <a:rPr lang="en-US" sz="1800" dirty="0" smtClean="0">
                <a:latin typeface="Times New Roman" pitchFamily="18" charset="0"/>
                <a:cs typeface="Times New Roman" pitchFamily="18" charset="0"/>
              </a:rPr>
              <a:t>Construction companies are starting to use AI and machine learning to better plan for distribution of labor and machinery across jobs.</a:t>
            </a:r>
          </a:p>
          <a:p>
            <a:pPr>
              <a:buNone/>
            </a:pPr>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A robot constantly evaluating job progress and the location of workers and equipment enables project managers to tell instantly which job sites have enough workers and equipment to complete the project on schedule, and which might be falling behind where additional labor could be deployed.</a:t>
            </a:r>
            <a:endParaRPr lang="en-US" sz="18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Users\Vision\Desktop\Untitled1.jpg"/>
          <p:cNvPicPr>
            <a:picLocks noGrp="1"/>
          </p:cNvPicPr>
          <p:nvPr>
            <p:ph sz="quarter" idx="1"/>
          </p:nvPr>
        </p:nvPicPr>
        <p:blipFill>
          <a:blip r:embed="rId2"/>
          <a:srcRect/>
          <a:stretch>
            <a:fillRect/>
          </a:stretch>
        </p:blipFill>
        <p:spPr bwMode="auto">
          <a:xfrm>
            <a:off x="304801" y="1447800"/>
            <a:ext cx="8382000" cy="5181599"/>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89</TotalTime>
  <Words>404</Words>
  <Application>Microsoft Office PowerPoint</Application>
  <PresentationFormat>On-screen Show (4:3)</PresentationFormat>
  <Paragraphs>82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Civic</vt:lpstr>
      <vt:lpstr>Artificial Intelligence &amp; Machine Learning </vt:lpstr>
      <vt:lpstr>                 Definition of AI  “It is the study of how to train the computers so that computers can do things which at present human can do better.” Therefore It is a intelligence where we want to add all the capabilities to machine that human contain.  AI services can be classified into Vertical or Horizontal AI .   Vertical AI  These are services focus on the single job, whether that’s scheduling meeting, automating repetitive work, etc. Vertical AI Bots performs just one job for you and do it so well, that we might mistake them for a human.   Horizontal AI   These services are such that they are able to handle multiple tasks. Cortana, Siri and Alexa are some of the examples of Horizontal AI. These services work more massively as the question and answer settings, such as “What is the temperature in New York?” or “Call Alex”.   </vt:lpstr>
      <vt:lpstr>                Applications    ML can be applied to solve tough issues like  1. credit card fraud detection,  2. enable self-driving cars and  3. face detection and recognition     ML uses complex algorithms that constantly iterate over large data sets, analyzing the patterns in data and facilitating machines to respond different situations for which they have not been explicitly programmed.       </vt:lpstr>
      <vt:lpstr>The key difference between AI and ML are: </vt:lpstr>
      <vt:lpstr>AI and Machine Learning for Smart Construction  </vt:lpstr>
      <vt:lpstr>2. AI for Better Design of Buildings Through Generative Design</vt:lpstr>
      <vt:lpstr>4. Project Planning </vt:lpstr>
      <vt:lpstr>6. Off-site Construction</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Artificial Intelligence &amp; Machine Learning</dc:title>
  <dc:creator>Vision</dc:creator>
  <cp:lastModifiedBy>GAURAV</cp:lastModifiedBy>
  <cp:revision>16</cp:revision>
  <dcterms:created xsi:type="dcterms:W3CDTF">2020-01-13T08:43:18Z</dcterms:created>
  <dcterms:modified xsi:type="dcterms:W3CDTF">2020-01-29T06:45:15Z</dcterms:modified>
</cp:coreProperties>
</file>