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Rg st="1" end="22"/>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53" autoAdjust="0"/>
    <p:restoredTop sz="94624"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11118"/>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2/23/2020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1"/>
            <a:ext cx="8458200" cy="1524000"/>
          </a:xfrm>
        </p:spPr>
        <p:txBody>
          <a:bodyPr/>
          <a:lstStyle/>
          <a:p>
            <a:r>
              <a:rPr lang="en-US" dirty="0" smtClean="0"/>
              <a:t>AUTONOMUS HEAVY CONSTRUCTION EQUIPMENT </a:t>
            </a:r>
            <a:endParaRPr lang="en-US" dirty="0"/>
          </a:p>
        </p:txBody>
      </p:sp>
      <p:sp>
        <p:nvSpPr>
          <p:cNvPr id="3" name="Subtitle 2"/>
          <p:cNvSpPr>
            <a:spLocks noGrp="1"/>
          </p:cNvSpPr>
          <p:nvPr>
            <p:ph type="subTitle" idx="1"/>
          </p:nvPr>
        </p:nvSpPr>
        <p:spPr>
          <a:xfrm>
            <a:off x="2286000" y="5943600"/>
            <a:ext cx="6553200" cy="685800"/>
          </a:xfrm>
        </p:spPr>
        <p:txBody>
          <a:bodyPr>
            <a:normAutofit/>
          </a:bodyPr>
          <a:lstStyle/>
          <a:p>
            <a:pPr algn="ctr"/>
            <a:r>
              <a:rPr lang="en-US" dirty="0" smtClean="0"/>
              <a:t>PRESENT BY PRATEEK SRIVASTAVA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 Trenchers</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Trenchers or Trenching machines are used to excavate trenches in soil. These trenches are generally used for pipeline laying, cable laying, drainage purposes etc. Trenching machines are available in two types namely chain trenchers and wheeled trenchers.</a:t>
            </a:r>
            <a:endParaRPr lang="en-US" sz="2400" dirty="0"/>
          </a:p>
        </p:txBody>
      </p:sp>
      <p:pic>
        <p:nvPicPr>
          <p:cNvPr id="4" name="Picture 3" descr="Wheeled-Trencher-450x226.jpg"/>
          <p:cNvPicPr>
            <a:picLocks noChangeAspect="1"/>
          </p:cNvPicPr>
          <p:nvPr/>
        </p:nvPicPr>
        <p:blipFill>
          <a:blip r:embed="rId2"/>
          <a:stretch>
            <a:fillRect/>
          </a:stretch>
        </p:blipFill>
        <p:spPr>
          <a:xfrm>
            <a:off x="1905000" y="3962400"/>
            <a:ext cx="5562600" cy="253365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 Loaders</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Loaders are used in construction site to load the material onto dumpers, trucks etc. The materials may be excavated soil, demolition waste, raw materials, etc. A loader contain large sized bucket at its front with shorter moving arm.</a:t>
            </a:r>
          </a:p>
          <a:p>
            <a:endParaRPr lang="en-US" sz="2400" dirty="0"/>
          </a:p>
        </p:txBody>
      </p:sp>
      <p:pic>
        <p:nvPicPr>
          <p:cNvPr id="4" name="Picture 3" descr="Wheel-Loader-450x188.jpg"/>
          <p:cNvPicPr>
            <a:picLocks noChangeAspect="1"/>
          </p:cNvPicPr>
          <p:nvPr/>
        </p:nvPicPr>
        <p:blipFill>
          <a:blip r:embed="rId2"/>
          <a:stretch>
            <a:fillRect/>
          </a:stretch>
        </p:blipFill>
        <p:spPr>
          <a:xfrm>
            <a:off x="1371600" y="3733800"/>
            <a:ext cx="6477000" cy="2286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  Tower Crane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Tower cranes are fixed cranes which are used for hoisting purposes in construction of tall structures. Heavy materials like pre-stressed concrete blocks, steel trusses, frames etc. can be easily lifted to required height using this type of equipment.</a:t>
            </a:r>
            <a:endParaRPr lang="en-US" sz="2400" dirty="0"/>
          </a:p>
        </p:txBody>
      </p:sp>
      <p:pic>
        <p:nvPicPr>
          <p:cNvPr id="4" name="Picture 3" descr="Tower-Crane-450x295.jpg"/>
          <p:cNvPicPr>
            <a:picLocks noChangeAspect="1"/>
          </p:cNvPicPr>
          <p:nvPr/>
        </p:nvPicPr>
        <p:blipFill>
          <a:blip r:embed="rId2"/>
          <a:stretch>
            <a:fillRect/>
          </a:stretch>
        </p:blipFill>
        <p:spPr>
          <a:xfrm>
            <a:off x="1752600" y="3276600"/>
            <a:ext cx="5715000" cy="3038475"/>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Pavers</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Paver or Asphalt paver is pavement laying equipment which is used in road construction. Paver contains a feeding bucket in which asphalt is continuously loaded by the dump truck and paver distributes the asphalt evenly on the road surface with slight compaction.</a:t>
            </a:r>
          </a:p>
          <a:p>
            <a:endParaRPr lang="en-US" sz="2400" dirty="0"/>
          </a:p>
        </p:txBody>
      </p:sp>
      <p:pic>
        <p:nvPicPr>
          <p:cNvPr id="4" name="Picture 3" descr="Asphalt-Paver-450x310.jpg"/>
          <p:cNvPicPr>
            <a:picLocks noChangeAspect="1"/>
          </p:cNvPicPr>
          <p:nvPr/>
        </p:nvPicPr>
        <p:blipFill>
          <a:blip r:embed="rId2"/>
          <a:stretch>
            <a:fillRect/>
          </a:stretch>
        </p:blipFill>
        <p:spPr>
          <a:xfrm>
            <a:off x="2057400" y="3657600"/>
            <a:ext cx="5334000" cy="295275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 Compactors</a:t>
            </a:r>
            <a:br>
              <a:rPr lang="en-US" dirty="0" smtClean="0"/>
            </a:br>
            <a:endParaRPr lang="en-US" dirty="0"/>
          </a:p>
        </p:txBody>
      </p:sp>
      <p:sp>
        <p:nvSpPr>
          <p:cNvPr id="3" name="Content Placeholder 2"/>
          <p:cNvSpPr>
            <a:spLocks noGrp="1"/>
          </p:cNvSpPr>
          <p:nvPr>
            <p:ph idx="1"/>
          </p:nvPr>
        </p:nvSpPr>
        <p:spPr>
          <a:xfrm>
            <a:off x="304800" y="1554162"/>
            <a:ext cx="8686800" cy="5151438"/>
          </a:xfrm>
        </p:spPr>
        <p:txBody>
          <a:bodyPr>
            <a:normAutofit/>
          </a:bodyPr>
          <a:lstStyle/>
          <a:p>
            <a:pPr fontAlgn="base"/>
            <a:r>
              <a:rPr lang="en-US" sz="2600" dirty="0" smtClean="0"/>
              <a:t>Compactors or Rollers are used to compact the material or earth surface. Different types of compactors are available for different compacting purposes.</a:t>
            </a:r>
          </a:p>
          <a:p>
            <a:pPr fontAlgn="base"/>
            <a:r>
              <a:rPr lang="en-US" sz="2600" dirty="0" smtClean="0"/>
              <a:t>Smooth wheel rollers are used for compacting shallow layers of soil or asphalt etc. sheep-foot rollers are used for deep compaction purposes.</a:t>
            </a:r>
          </a:p>
          <a:p>
            <a:endParaRPr lang="en-US" dirty="0"/>
          </a:p>
        </p:txBody>
      </p:sp>
      <p:pic>
        <p:nvPicPr>
          <p:cNvPr id="4" name="Picture 3" descr="Smooth-Wheel-Compactor-450x336.jpg"/>
          <p:cNvPicPr>
            <a:picLocks noChangeAspect="1"/>
          </p:cNvPicPr>
          <p:nvPr/>
        </p:nvPicPr>
        <p:blipFill>
          <a:blip r:embed="rId2"/>
          <a:stretch>
            <a:fillRect/>
          </a:stretch>
        </p:blipFill>
        <p:spPr>
          <a:xfrm>
            <a:off x="1600200" y="4191000"/>
            <a:ext cx="5867400" cy="2286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Telehandlers</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Telehandlers are hoisting equipment used in construction to lift heavy materials up to required height or to provide construction platform for workers at greater heights etc. It contains a long telescopic boom which can be raised or lowered or forwarded.</a:t>
            </a:r>
          </a:p>
          <a:p>
            <a:endParaRPr lang="en-US" sz="2400" dirty="0"/>
          </a:p>
        </p:txBody>
      </p:sp>
      <p:pic>
        <p:nvPicPr>
          <p:cNvPr id="4" name="Picture 3" descr="Telehandler-450x348.jpg"/>
          <p:cNvPicPr>
            <a:picLocks noChangeAspect="1"/>
          </p:cNvPicPr>
          <p:nvPr/>
        </p:nvPicPr>
        <p:blipFill>
          <a:blip r:embed="rId2"/>
          <a:stretch>
            <a:fillRect/>
          </a:stretch>
        </p:blipFill>
        <p:spPr>
          <a:xfrm>
            <a:off x="1905000" y="3276600"/>
            <a:ext cx="5334000" cy="33147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  Feller Bunchers</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Feller buncher is tree cutting heavy equipment used to remove large trees in the construction field. They cut the tree and grab it without felling, likewise gathers all the cut down trees at one place which makes job easier for loaders and dump trucks.</a:t>
            </a:r>
            <a:endParaRPr lang="en-US" sz="2400" dirty="0"/>
          </a:p>
        </p:txBody>
      </p:sp>
      <p:pic>
        <p:nvPicPr>
          <p:cNvPr id="4" name="Picture 3" descr="Feller-Buncher-450x256.jpg"/>
          <p:cNvPicPr>
            <a:picLocks noChangeAspect="1"/>
          </p:cNvPicPr>
          <p:nvPr/>
        </p:nvPicPr>
        <p:blipFill>
          <a:blip r:embed="rId2"/>
          <a:stretch>
            <a:fillRect/>
          </a:stretch>
        </p:blipFill>
        <p:spPr>
          <a:xfrm>
            <a:off x="2209800" y="3581400"/>
            <a:ext cx="5181600" cy="26670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14  Dump Truck </a:t>
            </a:r>
            <a:br>
              <a:rPr lang="en-US" dirty="0" smtClean="0"/>
            </a:br>
            <a:endParaRPr lang="en-US" dirty="0"/>
          </a:p>
        </p:txBody>
      </p:sp>
      <p:sp>
        <p:nvSpPr>
          <p:cNvPr id="3" name="Content Placeholder 2"/>
          <p:cNvSpPr>
            <a:spLocks noGrp="1"/>
          </p:cNvSpPr>
          <p:nvPr>
            <p:ph idx="1"/>
          </p:nvPr>
        </p:nvSpPr>
        <p:spPr/>
        <p:txBody>
          <a:bodyPr>
            <a:normAutofit/>
          </a:bodyPr>
          <a:lstStyle/>
          <a:p>
            <a:pPr fontAlgn="base"/>
            <a:r>
              <a:rPr lang="en-US" sz="2400" dirty="0" smtClean="0"/>
              <a:t>Dump trucks are used in construction sites to carry the material in larger quantities from one site to another site or to the dump yard. Generally, in big construction site, off-road dump trucks are used .These off-road dump trucks contains large wheels with huge space for materials which enables them to carry huge quantity of material in any type of ground conditions.</a:t>
            </a:r>
          </a:p>
          <a:p>
            <a:endParaRPr lang="en-US" dirty="0"/>
          </a:p>
        </p:txBody>
      </p:sp>
      <p:pic>
        <p:nvPicPr>
          <p:cNvPr id="4" name="Picture 3" descr="Off-Road-Dump-Truck-450x291.jpg"/>
          <p:cNvPicPr>
            <a:picLocks noChangeAspect="1"/>
          </p:cNvPicPr>
          <p:nvPr/>
        </p:nvPicPr>
        <p:blipFill>
          <a:blip r:embed="rId2"/>
          <a:stretch>
            <a:fillRect/>
          </a:stretch>
        </p:blipFill>
        <p:spPr>
          <a:xfrm>
            <a:off x="1981200" y="4086225"/>
            <a:ext cx="5257800" cy="2771775"/>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  Pile Boring Machine</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Pile boring equipment is used to make bore holes in the construction site to install precast piles.</a:t>
            </a:r>
            <a:endParaRPr lang="en-US" sz="2400" dirty="0"/>
          </a:p>
        </p:txBody>
      </p:sp>
      <p:pic>
        <p:nvPicPr>
          <p:cNvPr id="4" name="Picture 3" descr="Pile-Boring-machine-450x340.jpg"/>
          <p:cNvPicPr>
            <a:picLocks noChangeAspect="1"/>
          </p:cNvPicPr>
          <p:nvPr/>
        </p:nvPicPr>
        <p:blipFill>
          <a:blip r:embed="rId2"/>
          <a:stretch>
            <a:fillRect/>
          </a:stretch>
        </p:blipFill>
        <p:spPr>
          <a:xfrm>
            <a:off x="1676400" y="2971800"/>
            <a:ext cx="5562600" cy="36195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16  Pile Driving Machine</a:t>
            </a:r>
            <a:br>
              <a:rPr lang="en-US" dirty="0" smtClean="0"/>
            </a:br>
            <a:endParaRPr lang="en-US" dirty="0"/>
          </a:p>
        </p:txBody>
      </p:sp>
      <p:sp>
        <p:nvSpPr>
          <p:cNvPr id="3" name="Content Placeholder 2"/>
          <p:cNvSpPr>
            <a:spLocks noGrp="1"/>
          </p:cNvSpPr>
          <p:nvPr>
            <p:ph idx="1"/>
          </p:nvPr>
        </p:nvSpPr>
        <p:spPr/>
        <p:txBody>
          <a:bodyPr/>
          <a:lstStyle/>
          <a:p>
            <a:r>
              <a:rPr lang="en-US" sz="2400" dirty="0" smtClean="0"/>
              <a:t>Heavy equipment used in construction site is pile driving equipment in case of pile foundation construction. This equipment lifts the pile and holds it in proper position and drives into the ground up to required depth.</a:t>
            </a:r>
          </a:p>
          <a:p>
            <a:endParaRPr lang="en-US" sz="2400" dirty="0"/>
          </a:p>
        </p:txBody>
      </p:sp>
      <p:pic>
        <p:nvPicPr>
          <p:cNvPr id="4" name="Picture 3" descr="Hydraulic-Pile-Driving-450x264.jpg"/>
          <p:cNvPicPr>
            <a:picLocks noChangeAspect="1"/>
          </p:cNvPicPr>
          <p:nvPr/>
        </p:nvPicPr>
        <p:blipFill>
          <a:blip r:embed="rId2"/>
          <a:stretch>
            <a:fillRect/>
          </a:stretch>
        </p:blipFill>
        <p:spPr>
          <a:xfrm>
            <a:off x="1828800" y="3581400"/>
            <a:ext cx="5410200" cy="27432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heavy equipment 	</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r>
              <a:rPr lang="en-US" dirty="0" smtClean="0"/>
              <a:t>1 = Excavators</a:t>
            </a:r>
          </a:p>
          <a:p>
            <a:r>
              <a:rPr lang="en-US" dirty="0" smtClean="0"/>
              <a:t>2 = Backhoe</a:t>
            </a:r>
          </a:p>
          <a:p>
            <a:r>
              <a:rPr lang="en-US" dirty="0" smtClean="0"/>
              <a:t>3 = Dragline Excavator</a:t>
            </a:r>
          </a:p>
          <a:p>
            <a:r>
              <a:rPr lang="en-US" dirty="0" smtClean="0"/>
              <a:t>4 = Bulldozer</a:t>
            </a:r>
          </a:p>
          <a:p>
            <a:r>
              <a:rPr lang="en-US" dirty="0" smtClean="0"/>
              <a:t>5 = Graders</a:t>
            </a:r>
          </a:p>
          <a:p>
            <a:r>
              <a:rPr lang="en-US" dirty="0" smtClean="0"/>
              <a:t>6 = Wheel Tractor Scrapper</a:t>
            </a:r>
          </a:p>
          <a:p>
            <a:r>
              <a:rPr lang="en-US" dirty="0" smtClean="0"/>
              <a:t>7 = Trenchers</a:t>
            </a:r>
          </a:p>
          <a:p>
            <a:r>
              <a:rPr lang="en-US" dirty="0" smtClean="0"/>
              <a:t>8 = Loaders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History of autonomous construction equipment </a:t>
            </a:r>
            <a:endParaRPr lang="en-US" dirty="0"/>
          </a:p>
        </p:txBody>
      </p:sp>
      <p:sp>
        <p:nvSpPr>
          <p:cNvPr id="3" name="Content Placeholder 2"/>
          <p:cNvSpPr>
            <a:spLocks noGrp="1"/>
          </p:cNvSpPr>
          <p:nvPr>
            <p:ph idx="1"/>
          </p:nvPr>
        </p:nvSpPr>
        <p:spPr/>
        <p:txBody>
          <a:bodyPr>
            <a:noAutofit/>
          </a:bodyPr>
          <a:lstStyle/>
          <a:p>
            <a:r>
              <a:rPr lang="en-US" sz="2000" dirty="0" smtClean="0"/>
              <a:t>Research on automated excavation first began with </a:t>
            </a:r>
            <a:r>
              <a:rPr lang="en-US" sz="2000" b="1" dirty="0" smtClean="0"/>
              <a:t>Unmanned, Remote controlled Excavators </a:t>
            </a:r>
            <a:r>
              <a:rPr lang="en-US" sz="2000" dirty="0" smtClean="0"/>
              <a:t>developed by </a:t>
            </a:r>
            <a:r>
              <a:rPr lang="en-US" sz="2000" b="1" dirty="0" smtClean="0"/>
              <a:t>Japan</a:t>
            </a:r>
            <a:r>
              <a:rPr lang="en-US" sz="2000" dirty="0" smtClean="0"/>
              <a:t> in the 1980s, and some of the prominent studies that followed include the </a:t>
            </a:r>
            <a:r>
              <a:rPr lang="en-US" sz="2000" b="1" dirty="0" smtClean="0"/>
              <a:t>Autonomous Loading System </a:t>
            </a:r>
            <a:r>
              <a:rPr lang="en-US" sz="2000" dirty="0" smtClean="0"/>
              <a:t>(Cannon 1999; Singh and Simmons 1992; Stentz et al. 1999) developed by Carnegie Mellon University in the 1990s; the </a:t>
            </a:r>
            <a:r>
              <a:rPr lang="en-US" sz="2000" b="1" dirty="0" smtClean="0"/>
              <a:t>Autonomous Hydraulic Excavator </a:t>
            </a:r>
            <a:r>
              <a:rPr lang="en-US" sz="2000" dirty="0" smtClean="0"/>
              <a:t>( Yamamoto et al. 2009) developed by the Public Works Research Institute (PWRI) in 2008, and the </a:t>
            </a:r>
            <a:r>
              <a:rPr lang="en-US" sz="2000" b="1" dirty="0" smtClean="0"/>
              <a:t>Intelligent Excavation Robot (IES) </a:t>
            </a:r>
            <a:r>
              <a:rPr lang="en-US" sz="2000" dirty="0" smtClean="0"/>
              <a:t>developed by </a:t>
            </a:r>
            <a:r>
              <a:rPr lang="en-US" sz="2000" b="1" dirty="0" smtClean="0"/>
              <a:t>Korea</a:t>
            </a:r>
            <a:r>
              <a:rPr lang="en-US" sz="2000" dirty="0" smtClean="0"/>
              <a:t> in 2011.</a:t>
            </a:r>
          </a:p>
          <a:p>
            <a:r>
              <a:rPr lang="en-US" sz="2000" dirty="0" smtClean="0"/>
              <a:t> Among these, the intelligent excavation robot (IES) recently developed by Korea is a fully automated excavation robot that is capable of autonomous driving, 3D modeling, excavation task planning, autonomous excavation, loading, etc. IES features global 3D modeling capabilities of the entire worksite and an intelligent task planning system</a:t>
            </a:r>
            <a:endParaRPr lang="en-US" sz="2000"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autonomous construction equipment</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The autonomous construction equipment are all set to change the dynamics of construction industry and projected to grow with  28.7% during the forecast period from 2018 to 2026.</a:t>
            </a:r>
          </a:p>
          <a:p>
            <a:r>
              <a:rPr lang="en-US" sz="2400" dirty="0" smtClean="0"/>
              <a:t>Construction industry is considered as one of the least efficient industries; although, the industry has been registering market value of more than US$ 10 </a:t>
            </a:r>
            <a:r>
              <a:rPr lang="en-US" sz="2400" dirty="0" err="1" smtClean="0"/>
              <a:t>Tn</a:t>
            </a:r>
            <a:r>
              <a:rPr lang="en-US" sz="2400" dirty="0" smtClean="0"/>
              <a:t> consistently in past few years.</a:t>
            </a:r>
          </a:p>
          <a:p>
            <a:r>
              <a:rPr lang="en-US" sz="2400" dirty="0" smtClean="0"/>
              <a:t>It is expected that the global market for autonomous construction equipment would expand as the manufacture of construction vehicles gathers swing in recent times. </a:t>
            </a:r>
          </a:p>
          <a:p>
            <a:r>
              <a:rPr lang="en-US" sz="2400" dirty="0" smtClean="0"/>
              <a:t>Moreover the reduced costs of handling construction materials through the use of handling equipments shall also aid market growth in the years to come.</a:t>
            </a:r>
          </a:p>
          <a:p>
            <a:endParaRPr lang="en-US" sz="2400" dirty="0"/>
          </a:p>
        </p:txBody>
      </p:sp>
    </p:spTree>
  </p:cSld>
  <p:clrMapOvr>
    <a:masterClrMapping/>
  </p:clrMapOvr>
  <p:transition>
    <p:cut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Research on autonomous construction equipment   </a:t>
            </a:r>
            <a:endParaRPr lang="en-US" dirty="0"/>
          </a:p>
        </p:txBody>
      </p:sp>
      <p:sp>
        <p:nvSpPr>
          <p:cNvPr id="3" name="Content Placeholder 2"/>
          <p:cNvSpPr>
            <a:spLocks noGrp="1"/>
          </p:cNvSpPr>
          <p:nvPr>
            <p:ph idx="1"/>
          </p:nvPr>
        </p:nvSpPr>
        <p:spPr>
          <a:xfrm>
            <a:off x="304800" y="1554162"/>
            <a:ext cx="8686800" cy="4999038"/>
          </a:xfrm>
        </p:spPr>
        <p:txBody>
          <a:bodyPr>
            <a:normAutofit/>
          </a:bodyPr>
          <a:lstStyle/>
          <a:p>
            <a:r>
              <a:rPr lang="en-US" sz="2400" dirty="0" smtClean="0">
                <a:solidFill>
                  <a:schemeClr val="tx1">
                    <a:lumMod val="85000"/>
                    <a:lumOff val="15000"/>
                  </a:schemeClr>
                </a:solidFill>
              </a:rPr>
              <a:t>3D SURROUND LOCAL SENSING SYSTEM FOR INTELLIGENT EXCAVATION ROBOT (IES).</a:t>
            </a:r>
          </a:p>
          <a:p>
            <a:r>
              <a:rPr lang="en-US" sz="2400" dirty="0" smtClean="0">
                <a:solidFill>
                  <a:schemeClr val="tx1">
                    <a:lumMod val="85000"/>
                    <a:lumOff val="15000"/>
                  </a:schemeClr>
                </a:solidFill>
              </a:rPr>
              <a:t>DEVLOPMENT OF EARTHMOVING MACHINARY AUTONOMOUS EXCAVATOR DEVLOPMENT PLATFORM.</a:t>
            </a:r>
          </a:p>
          <a:p>
            <a:r>
              <a:rPr lang="en-US" sz="2400" dirty="0" smtClean="0">
                <a:solidFill>
                  <a:schemeClr val="tx1">
                    <a:lumMod val="85000"/>
                    <a:lumOff val="15000"/>
                  </a:schemeClr>
                </a:solidFill>
              </a:rPr>
              <a:t>EARTHMOVING CONSTRUCTION AUTONOMATION WITH MILITARY APPLICATION.</a:t>
            </a:r>
          </a:p>
          <a:p>
            <a:r>
              <a:rPr lang="en-US" sz="2400" dirty="0" smtClean="0">
                <a:solidFill>
                  <a:schemeClr val="tx1">
                    <a:lumMod val="85000"/>
                    <a:lumOff val="15000"/>
                  </a:schemeClr>
                </a:solidFill>
              </a:rPr>
              <a:t>FAST DATASET COLLECTION APPROACH FOR ARTICULATED EQIPMENT POSE ESTIMATION.</a:t>
            </a:r>
          </a:p>
          <a:p>
            <a:r>
              <a:rPr lang="en-US" sz="2400" dirty="0" smtClean="0">
                <a:solidFill>
                  <a:schemeClr val="tx1">
                    <a:lumMod val="85000"/>
                    <a:lumOff val="15000"/>
                  </a:schemeClr>
                </a:solidFill>
              </a:rPr>
              <a:t>AUTONOMOUS MOTION PLANNING AND TASK EXCUTION IN ROBOTIZED CONSTRUCTION WORK.</a:t>
            </a:r>
          </a:p>
          <a:p>
            <a:r>
              <a:rPr lang="en-US" sz="2400" dirty="0" smtClean="0">
                <a:solidFill>
                  <a:schemeClr val="tx1">
                    <a:lumMod val="85000"/>
                    <a:lumOff val="15000"/>
                  </a:schemeClr>
                </a:solidFill>
              </a:rPr>
              <a:t>IMPROVED SOIL SHAPE ON DUMP TRUCK FOR SOIL LOADING OPERATION  OF EXCAVATOR.</a:t>
            </a:r>
          </a:p>
          <a:p>
            <a:endParaRPr lang="en-US" sz="2800" dirty="0" smtClean="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686800" cy="5470525"/>
          </a:xfrm>
        </p:spPr>
        <p:txBody>
          <a:bodyPr>
            <a:normAutofit/>
          </a:bodyPr>
          <a:lstStyle/>
          <a:p>
            <a:r>
              <a:rPr lang="en-US" sz="2400" dirty="0" smtClean="0"/>
              <a:t>LIGHTWEIGH AND HIGH STRENGTH DESIGN OF EXCAVATOR BUCKET UNDR UNCERTAIN LOADING.</a:t>
            </a:r>
          </a:p>
          <a:p>
            <a:r>
              <a:rPr lang="en-US" sz="2400" dirty="0" smtClean="0"/>
              <a:t>INTERNAL PARAMETER ESTIMATION FOR THE DYNAMIC SIMULATION OF A HYDRAYULIC EXCAVATOR.</a:t>
            </a:r>
            <a:endParaRPr lang="en-US" sz="2400" dirty="0"/>
          </a:p>
        </p:txBody>
      </p:sp>
    </p:spTree>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28600" y="2743200"/>
            <a:ext cx="8686800" cy="841248"/>
          </a:xfrm>
        </p:spPr>
        <p:txBody>
          <a:bodyPr>
            <a:normAutofit/>
          </a:bodyPr>
          <a:lstStyle/>
          <a:p>
            <a:pPr algn="ctr"/>
            <a:r>
              <a:rPr lang="en-US" sz="4800" dirty="0" smtClean="0"/>
              <a:t>Thank you</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228600"/>
          </a:xfrm>
        </p:spPr>
        <p:txBody>
          <a:bodyPr>
            <a:normAutofit fontScale="90000"/>
          </a:bodyPr>
          <a:lstStyle/>
          <a:p>
            <a:endParaRPr lang="en-US" dirty="0"/>
          </a:p>
        </p:txBody>
      </p:sp>
      <p:sp>
        <p:nvSpPr>
          <p:cNvPr id="3" name="Content Placeholder 2"/>
          <p:cNvSpPr>
            <a:spLocks noGrp="1"/>
          </p:cNvSpPr>
          <p:nvPr>
            <p:ph idx="1"/>
          </p:nvPr>
        </p:nvSpPr>
        <p:spPr>
          <a:xfrm>
            <a:off x="304800" y="838200"/>
            <a:ext cx="8686800" cy="5241925"/>
          </a:xfrm>
        </p:spPr>
        <p:txBody>
          <a:bodyPr>
            <a:normAutofit/>
          </a:bodyPr>
          <a:lstStyle/>
          <a:p>
            <a:r>
              <a:rPr lang="en-US" dirty="0" smtClean="0"/>
              <a:t>9 = Tower Crane </a:t>
            </a:r>
          </a:p>
          <a:p>
            <a:r>
              <a:rPr lang="en-US" dirty="0" smtClean="0"/>
              <a:t>10= Pavers</a:t>
            </a:r>
          </a:p>
          <a:p>
            <a:r>
              <a:rPr lang="en-US" dirty="0" smtClean="0"/>
              <a:t>11= Compactors</a:t>
            </a:r>
          </a:p>
          <a:p>
            <a:r>
              <a:rPr lang="en-US" dirty="0" smtClean="0"/>
              <a:t>12= Telehandlers</a:t>
            </a:r>
          </a:p>
          <a:p>
            <a:r>
              <a:rPr lang="en-US" dirty="0" smtClean="0"/>
              <a:t>13= Feller Bunchers</a:t>
            </a:r>
          </a:p>
          <a:p>
            <a:r>
              <a:rPr lang="en-US" dirty="0" smtClean="0"/>
              <a:t>14= Dump Truck </a:t>
            </a:r>
          </a:p>
          <a:p>
            <a:r>
              <a:rPr lang="en-US" dirty="0" smtClean="0"/>
              <a:t>15= Pile Boring Machine</a:t>
            </a:r>
          </a:p>
          <a:p>
            <a:r>
              <a:rPr lang="en-US" dirty="0" smtClean="0"/>
              <a:t>16= Pile Driving Machine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EXCAVATORS </a:t>
            </a:r>
            <a:endParaRPr lang="en-US" dirty="0"/>
          </a:p>
        </p:txBody>
      </p:sp>
      <p:sp>
        <p:nvSpPr>
          <p:cNvPr id="3" name="Content Placeholder 2"/>
          <p:cNvSpPr>
            <a:spLocks noGrp="1"/>
          </p:cNvSpPr>
          <p:nvPr>
            <p:ph idx="1"/>
          </p:nvPr>
        </p:nvSpPr>
        <p:spPr/>
        <p:txBody>
          <a:bodyPr>
            <a:normAutofit/>
          </a:bodyPr>
          <a:lstStyle/>
          <a:p>
            <a:pPr fontAlgn="base"/>
            <a:r>
              <a:rPr lang="en-US" sz="2400" dirty="0" smtClean="0"/>
              <a:t>Excavators are important and widely used equipment in construction industry. Their general purpose is to excavation but other than that they are also used for many purposes like heavy lifting, demolition, river dredging, cutting of trees etc.</a:t>
            </a:r>
          </a:p>
          <a:p>
            <a:pPr fontAlgn="base">
              <a:buNone/>
            </a:pPr>
            <a:endParaRPr lang="en-US" dirty="0" smtClean="0"/>
          </a:p>
          <a:p>
            <a:endParaRPr lang="en-US" dirty="0"/>
          </a:p>
        </p:txBody>
      </p:sp>
      <p:pic>
        <p:nvPicPr>
          <p:cNvPr id="4" name="Picture 3" descr="Tracked-Excavator-1-450x317.jpg"/>
          <p:cNvPicPr>
            <a:picLocks noChangeAspect="1"/>
          </p:cNvPicPr>
          <p:nvPr/>
        </p:nvPicPr>
        <p:blipFill>
          <a:blip r:embed="rId2"/>
          <a:stretch>
            <a:fillRect/>
          </a:stretch>
        </p:blipFill>
        <p:spPr>
          <a:xfrm>
            <a:off x="1828800" y="3581400"/>
            <a:ext cx="5257800" cy="30194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Backhoe</a:t>
            </a:r>
            <a:endParaRPr lang="en-US" dirty="0"/>
          </a:p>
        </p:txBody>
      </p:sp>
      <p:sp>
        <p:nvSpPr>
          <p:cNvPr id="3" name="Content Placeholder 2"/>
          <p:cNvSpPr>
            <a:spLocks noGrp="1"/>
          </p:cNvSpPr>
          <p:nvPr>
            <p:ph idx="1"/>
          </p:nvPr>
        </p:nvSpPr>
        <p:spPr/>
        <p:txBody>
          <a:bodyPr/>
          <a:lstStyle/>
          <a:p>
            <a:r>
              <a:rPr lang="en-US" sz="2400" dirty="0" smtClean="0"/>
              <a:t>Backhoe is another widely used equipment which is suitable for multiple purposes. The name itself telling that the hoe arrangement is provided on the back side of vehicle while loading bucket is provided in the front</a:t>
            </a:r>
            <a:r>
              <a:rPr lang="en-US" dirty="0" smtClean="0"/>
              <a:t>.</a:t>
            </a:r>
            <a:endParaRPr lang="en-US" dirty="0"/>
          </a:p>
        </p:txBody>
      </p:sp>
      <p:pic>
        <p:nvPicPr>
          <p:cNvPr id="4" name="Picture 3" descr="Back-Hoe-450x268.jpg"/>
          <p:cNvPicPr>
            <a:picLocks noChangeAspect="1"/>
          </p:cNvPicPr>
          <p:nvPr/>
        </p:nvPicPr>
        <p:blipFill>
          <a:blip r:embed="rId2"/>
          <a:stretch>
            <a:fillRect/>
          </a:stretch>
        </p:blipFill>
        <p:spPr>
          <a:xfrm>
            <a:off x="1600200" y="3581400"/>
            <a:ext cx="5867400" cy="25527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Dragline Excavator </a:t>
            </a:r>
            <a:endParaRPr lang="en-US" dirty="0"/>
          </a:p>
        </p:txBody>
      </p:sp>
      <p:sp>
        <p:nvSpPr>
          <p:cNvPr id="3" name="Content Placeholder 2"/>
          <p:cNvSpPr>
            <a:spLocks noGrp="1"/>
          </p:cNvSpPr>
          <p:nvPr>
            <p:ph idx="1"/>
          </p:nvPr>
        </p:nvSpPr>
        <p:spPr/>
        <p:txBody>
          <a:bodyPr>
            <a:normAutofit/>
          </a:bodyPr>
          <a:lstStyle/>
          <a:p>
            <a:r>
              <a:rPr lang="en-US" sz="2400" dirty="0" smtClean="0"/>
              <a:t>Dragline excavator is another heavy equipment used in construction which is generally used for larger depth excavations. It consists a long length boom and digging bucket is suspended from the top of the boom using cable.</a:t>
            </a:r>
          </a:p>
          <a:p>
            <a:r>
              <a:rPr lang="en-US" sz="2400" dirty="0" smtClean="0"/>
              <a:t>For the construction of ports, for excavations under water, sediment removal in water bodies etc. can be done by dragline excavator.</a:t>
            </a:r>
            <a:endParaRPr lang="en-US" sz="2400" dirty="0"/>
          </a:p>
        </p:txBody>
      </p:sp>
      <p:pic>
        <p:nvPicPr>
          <p:cNvPr id="4" name="Picture 3" descr="Drag-line-Excavator-450x253 (1).jpg"/>
          <p:cNvPicPr>
            <a:picLocks noChangeAspect="1"/>
          </p:cNvPicPr>
          <p:nvPr/>
        </p:nvPicPr>
        <p:blipFill>
          <a:blip r:embed="rId2"/>
          <a:stretch>
            <a:fillRect/>
          </a:stretch>
        </p:blipFill>
        <p:spPr>
          <a:xfrm>
            <a:off x="1524000" y="4191000"/>
            <a:ext cx="5257800" cy="240982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Bulldozer</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Bulldozers are another type of soil excavating equipment which are used to remove the topsoil layer up to particular depth. The removal of soil is done by the sharp edged wide metal plate provided at its front. These are widely used for the removal of weak soil or rock strata, lifting of soil etc.</a:t>
            </a:r>
            <a:endParaRPr lang="en-US" sz="2400" dirty="0"/>
          </a:p>
        </p:txBody>
      </p:sp>
      <p:pic>
        <p:nvPicPr>
          <p:cNvPr id="4" name="Picture 3" descr="Bulldozer-450x259.jpg"/>
          <p:cNvPicPr>
            <a:picLocks noChangeAspect="1"/>
          </p:cNvPicPr>
          <p:nvPr/>
        </p:nvPicPr>
        <p:blipFill>
          <a:blip r:embed="rId2"/>
          <a:stretch>
            <a:fillRect/>
          </a:stretch>
        </p:blipFill>
        <p:spPr>
          <a:xfrm>
            <a:off x="2209800" y="3733800"/>
            <a:ext cx="4648200" cy="261937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Graders</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Graders also called as motor graders are another type of equipment used in construction especially for the construction of roads. It is mainly used to level the soil surface. It contains a horizontal blade in between front and rear wheels and this blade is lowered in to the ground while working.</a:t>
            </a:r>
          </a:p>
          <a:p>
            <a:endParaRPr lang="en-US" sz="2400" dirty="0"/>
          </a:p>
        </p:txBody>
      </p:sp>
      <p:pic>
        <p:nvPicPr>
          <p:cNvPr id="4" name="Picture 3" descr="Motor-Grader-450x254.jpg"/>
          <p:cNvPicPr>
            <a:picLocks noChangeAspect="1"/>
          </p:cNvPicPr>
          <p:nvPr/>
        </p:nvPicPr>
        <p:blipFill>
          <a:blip r:embed="rId2"/>
          <a:stretch>
            <a:fillRect/>
          </a:stretch>
        </p:blipFill>
        <p:spPr>
          <a:xfrm>
            <a:off x="2133600" y="3733800"/>
            <a:ext cx="5105400" cy="24193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Wheel Tractor Scrapper</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Wheel Tractor Scrapers are earth moving equipment used to provide flatten soil surface through scrapping. Front part contains wheeled tractor vehicle and rear part contain a scrapping arrangement such as horizontal front blade, conveyor belt and soil collecting hopper.</a:t>
            </a:r>
            <a:endParaRPr lang="en-US" sz="2400" dirty="0"/>
          </a:p>
        </p:txBody>
      </p:sp>
      <p:pic>
        <p:nvPicPr>
          <p:cNvPr id="4" name="Picture 3" descr="Scraper-450x306.jpg"/>
          <p:cNvPicPr>
            <a:picLocks noChangeAspect="1"/>
          </p:cNvPicPr>
          <p:nvPr/>
        </p:nvPicPr>
        <p:blipFill>
          <a:blip r:embed="rId2"/>
          <a:stretch>
            <a:fillRect/>
          </a:stretch>
        </p:blipFill>
        <p:spPr>
          <a:xfrm>
            <a:off x="2133600" y="3657600"/>
            <a:ext cx="5410200" cy="291465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411</TotalTime>
  <Words>1214</Words>
  <Application>Microsoft Office PowerPoint</Application>
  <PresentationFormat>On-screen Show (4:3)</PresentationFormat>
  <Paragraphs>71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AUTONOMUS HEAVY CONSTRUCTION EQUIPMENT </vt:lpstr>
      <vt:lpstr>Types of heavy equipment  </vt:lpstr>
      <vt:lpstr>Slide 3</vt:lpstr>
      <vt:lpstr>1  EXCAVATORS </vt:lpstr>
      <vt:lpstr>2 Backhoe</vt:lpstr>
      <vt:lpstr>3 Dragline Excavator </vt:lpstr>
      <vt:lpstr>4  Bulldozer </vt:lpstr>
      <vt:lpstr>5  Graders </vt:lpstr>
      <vt:lpstr>6  Wheel Tractor Scrapper </vt:lpstr>
      <vt:lpstr>7 = Trenchers </vt:lpstr>
      <vt:lpstr>8 = Loaders </vt:lpstr>
      <vt:lpstr>9  Tower Crane  </vt:lpstr>
      <vt:lpstr>10  Pavers </vt:lpstr>
      <vt:lpstr>11 Compactors </vt:lpstr>
      <vt:lpstr>12  Telehandlers </vt:lpstr>
      <vt:lpstr>13  Feller Bunchers </vt:lpstr>
      <vt:lpstr>14  Dump Truck  </vt:lpstr>
      <vt:lpstr>15  Pile Boring Machine </vt:lpstr>
      <vt:lpstr>16  Pile Driving Machine </vt:lpstr>
      <vt:lpstr>History of autonomous construction equipment </vt:lpstr>
      <vt:lpstr>Scope of autonomous construction equipment</vt:lpstr>
      <vt:lpstr>Research on autonomous construction equipment   </vt:lpstr>
      <vt:lpstr>Slide 23</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AUTONOMUS HEAVY CONSTRUCTION EQUIPMENT</dc:title>
  <dc:creator>Vision</dc:creator>
  <cp:lastModifiedBy>GAURAV</cp:lastModifiedBy>
  <cp:revision>27</cp:revision>
  <dcterms:created xsi:type="dcterms:W3CDTF">2006-08-16T00:00:00Z</dcterms:created>
  <dcterms:modified xsi:type="dcterms:W3CDTF">2020-02-23T10:01:39Z</dcterms:modified>
</cp:coreProperties>
</file>