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96" r:id="rId3"/>
    <p:sldId id="293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305" r:id="rId12"/>
    <p:sldId id="304" r:id="rId13"/>
    <p:sldId id="306" r:id="rId14"/>
    <p:sldId id="28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1604"/>
    <a:srgbClr val="3A961A"/>
  </p:clrMru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59" autoAdjust="0"/>
    <p:restoredTop sz="86380" autoAdjust="0"/>
  </p:normalViewPr>
  <p:slideViewPr>
    <p:cSldViewPr>
      <p:cViewPr varScale="1">
        <p:scale>
          <a:sx n="71" d="100"/>
          <a:sy n="71" d="100"/>
        </p:scale>
        <p:origin x="-19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4812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1143000"/>
            <a:ext cx="6477000" cy="22098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l"/>
            <a:r>
              <a:rPr lang="en-IN" sz="5400" dirty="0" smtClean="0">
                <a:latin typeface="Aharoni" pitchFamily="2" charset="-79"/>
                <a:cs typeface="Aharoni" pitchFamily="2" charset="-79"/>
              </a:rPr>
              <a:t>BIO ELECTRONIC </a:t>
            </a:r>
            <a:r>
              <a:rPr lang="en-IN" sz="5400" dirty="0" smtClean="0">
                <a:latin typeface="Aharoni" pitchFamily="2" charset="-79"/>
                <a:cs typeface="Aharoni" pitchFamily="2" charset="-79"/>
              </a:rPr>
              <a:t>EYE(BIONIC </a:t>
            </a:r>
            <a:r>
              <a:rPr lang="en-IN" sz="5400" dirty="0" smtClean="0">
                <a:latin typeface="Aharoni" pitchFamily="2" charset="-79"/>
                <a:cs typeface="Aharoni" pitchFamily="2" charset="-79"/>
              </a:rPr>
              <a:t>EYE)</a:t>
            </a:r>
            <a:endParaRPr lang="en-US" sz="36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819400" y="3539864"/>
            <a:ext cx="5943600" cy="2022736"/>
          </a:xfrm>
        </p:spPr>
        <p:txBody>
          <a:bodyPr>
            <a:normAutofit fontScale="40000" lnSpcReduction="20000"/>
          </a:bodyPr>
          <a:lstStyle/>
          <a:p>
            <a:endParaRPr lang="en-US" sz="4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Presentation                                                              By Rajesh Shrivastava,Asst Professor ECE</a:t>
            </a:r>
          </a:p>
          <a:p>
            <a:endParaRPr lang="en-US" sz="48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algn="ctr">
              <a:spcBef>
                <a:spcPct val="50000"/>
              </a:spcBef>
            </a:pPr>
            <a:r>
              <a:rPr lang="en-US" sz="4000" dirty="0" smtClean="0">
                <a:solidFill>
                  <a:srgbClr val="C00000"/>
                </a:solidFill>
              </a:rPr>
              <a:t>MARC System Block Diagram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608483"/>
            <a:ext cx="7315200" cy="4563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rgbClr val="C00000"/>
                </a:solidFill>
              </a:rPr>
              <a:t>HOLOGRAPHIC TECHNOLOGY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Computer generated holography could be used in conjunction with a technique called </a:t>
            </a:r>
            <a:r>
              <a:rPr lang="en-US" dirty="0" err="1" smtClean="0"/>
              <a:t>optogenetics</a:t>
            </a:r>
            <a:r>
              <a:rPr lang="en-US" dirty="0" smtClean="0"/>
              <a:t> which uses gene therapy to deliver light sensitive proteins to damaged retinal nerve cells</a:t>
            </a:r>
          </a:p>
          <a:p>
            <a:r>
              <a:rPr lang="en-US" dirty="0" smtClean="0"/>
              <a:t>The basic idea of </a:t>
            </a:r>
            <a:r>
              <a:rPr lang="en-US" dirty="0" err="1" smtClean="0"/>
              <a:t>optogenetics</a:t>
            </a:r>
            <a:r>
              <a:rPr lang="en-US" dirty="0" smtClean="0"/>
              <a:t> is to take a light sensitive protein from another organism and insert it into a target cell and that photosensitizes the cell.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rgbClr val="C00000"/>
                </a:solidFill>
              </a:rPr>
              <a:t>Conclusion</a:t>
            </a: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800" dirty="0" smtClean="0"/>
              <a:t>Its been 40 years since Arne Larsson received the first fully implanted cardiac pacemaker at the </a:t>
            </a:r>
            <a:r>
              <a:rPr lang="en-US" sz="2800" dirty="0" err="1" smtClean="0"/>
              <a:t>Karolinska</a:t>
            </a:r>
            <a:r>
              <a:rPr lang="en-US" sz="2800" dirty="0" smtClean="0"/>
              <a:t> Institute in Stockholm.</a:t>
            </a:r>
          </a:p>
          <a:p>
            <a:pPr>
              <a:lnSpc>
                <a:spcPct val="96000"/>
              </a:lnSpc>
              <a:spcBef>
                <a:spcPct val="40000"/>
              </a:spcBef>
              <a:spcAft>
                <a:spcPct val="40000"/>
              </a:spcAft>
            </a:pPr>
            <a:r>
              <a:rPr lang="en-US" sz="2800" dirty="0" smtClean="0"/>
              <a:t>Researchers throughout the world have looked for ways to improve people's lives with artificial, bionic devices.</a:t>
            </a:r>
          </a:p>
          <a:p>
            <a:pPr>
              <a:lnSpc>
                <a:spcPct val="96000"/>
              </a:lnSpc>
              <a:spcBef>
                <a:spcPct val="40000"/>
              </a:spcBef>
              <a:spcAft>
                <a:spcPct val="40000"/>
              </a:spcAft>
            </a:pPr>
            <a:r>
              <a:rPr lang="en-US" sz="2800" dirty="0" smtClean="0"/>
              <a:t>Bionic devices are being developed to do more than replace defective parts. </a:t>
            </a:r>
          </a:p>
          <a:p>
            <a:pPr>
              <a:lnSpc>
                <a:spcPct val="96000"/>
              </a:lnSpc>
              <a:spcBef>
                <a:spcPct val="40000"/>
              </a:spcBef>
              <a:spcAft>
                <a:spcPct val="40000"/>
              </a:spcAft>
            </a:pPr>
            <a:r>
              <a:rPr lang="en-US" sz="2800" dirty="0" smtClean="0"/>
              <a:t>Researchers are also using them to fight illnesses.</a:t>
            </a:r>
          </a:p>
          <a:p>
            <a:pPr>
              <a:lnSpc>
                <a:spcPct val="96000"/>
              </a:lnSpc>
              <a:spcBef>
                <a:spcPct val="40000"/>
              </a:spcBef>
              <a:spcAft>
                <a:spcPct val="40000"/>
              </a:spcAft>
            </a:pPr>
            <a:r>
              <a:rPr lang="en-US" sz="2800" dirty="0" smtClean="0"/>
              <a:t>Providing power to run bionic implants and making connections to the brain's control system pose the two great challenges for biomedical engineering.</a:t>
            </a:r>
          </a:p>
          <a:p>
            <a:r>
              <a:rPr lang="en-US" sz="2800" dirty="0" smtClean="0"/>
              <a:t>We are now looking at devices like bionic arms, tongues, noses etc.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C00000"/>
                </a:solidFill>
              </a:rPr>
              <a:t>Future scope(Bionic Man?)</a:t>
            </a:r>
            <a:endParaRPr lang="en-US" sz="3600" dirty="0">
              <a:solidFill>
                <a:srgbClr val="C00000"/>
              </a:solidFill>
            </a:endParaRPr>
          </a:p>
        </p:txBody>
      </p:sp>
      <p:pic>
        <p:nvPicPr>
          <p:cNvPr id="4" name="Content Placeholder 3"/>
          <p:cNvPicPr>
            <a:picLocks noGrp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828800" y="1676400"/>
            <a:ext cx="4419600" cy="4191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905506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9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lgerian" pitchFamily="82" charset="0"/>
                <a:cs typeface="Aharoni" pitchFamily="2" charset="-79"/>
              </a:rPr>
              <a:t>Thank</a:t>
            </a:r>
          </a:p>
          <a:p>
            <a:pPr algn="ctr"/>
            <a:r>
              <a:rPr lang="en-US" sz="9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lgerian" pitchFamily="82" charset="0"/>
                <a:cs typeface="Aharoni" pitchFamily="2" charset="-79"/>
              </a:rPr>
              <a:t>you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057400"/>
            <a:ext cx="7391400" cy="304799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lgerian" pitchFamily="82" charset="0"/>
              </a:rPr>
              <a:t>….I  SHUT MY EYES AND ALL THE WORLD DROPS DEAD;I LIFT MY EYES AND ALL IS BORN AGAIN</a:t>
            </a:r>
            <a:b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lgerian" pitchFamily="82" charset="0"/>
              </a:rPr>
            </a:b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lgerian" pitchFamily="82" charset="0"/>
              </a:rPr>
              <a:t>….SYLVIA PLATH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990601"/>
            <a:ext cx="6255488" cy="6858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315200" cy="1143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rgbClr val="C00000"/>
                </a:solidFill>
              </a:rPr>
              <a:t>The Eye</a:t>
            </a:r>
            <a:endParaRPr lang="en-US" sz="5400" i="1" dirty="0">
              <a:solidFill>
                <a:srgbClr val="C00000"/>
              </a:solidFill>
              <a:latin typeface="Algerian" pitchFamily="82" charset="0"/>
            </a:endParaRPr>
          </a:p>
        </p:txBody>
      </p:sp>
      <p:pic>
        <p:nvPicPr>
          <p:cNvPr id="6" name="Picture 4" descr="Retina1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371600" y="1981200"/>
            <a:ext cx="5181599" cy="40386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rgbClr val="C00000"/>
                </a:solidFill>
              </a:rPr>
              <a:t>BIONIC EYE ?</a:t>
            </a: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Bio-electronic eye</a:t>
            </a:r>
          </a:p>
          <a:p>
            <a:r>
              <a:rPr lang="en-US" sz="3600" dirty="0" smtClean="0"/>
              <a:t>Electronic device which replaces functionality of a part or whole of the eye</a:t>
            </a:r>
          </a:p>
          <a:p>
            <a:r>
              <a:rPr lang="en-US" sz="3600" dirty="0" smtClean="0"/>
              <a:t>Used for replacing functionality or Adding functionality to the eye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TECHNOLOGIES APPLIED IN BIONIC EYE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MIT-Harvard Device</a:t>
            </a:r>
          </a:p>
          <a:p>
            <a:r>
              <a:rPr lang="en-US" dirty="0" smtClean="0"/>
              <a:t>ASR(Artificial Silicon Retina)</a:t>
            </a:r>
          </a:p>
          <a:p>
            <a:r>
              <a:rPr lang="en-US" dirty="0" smtClean="0"/>
              <a:t>MARC</a:t>
            </a:r>
          </a:p>
          <a:p>
            <a:r>
              <a:rPr lang="en-US" dirty="0" smtClean="0"/>
              <a:t>Holographic Technology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</a:rPr>
              <a:t>MIT-Harvard device</a:t>
            </a:r>
            <a:endParaRPr lang="en-US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3200" u="sng" dirty="0" smtClean="0"/>
              <a:t>Features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Epi-Retinal Approach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Microelectrode array replaces damaged photoreceptors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Power source – Laser(820nm wavelength)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Image Acquisition  - Using CCD Camera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Patient spectacle holds the camera and po</a:t>
            </a:r>
            <a:r>
              <a:rPr lang="en-US" sz="2400" dirty="0" smtClean="0"/>
              <a:t>wer source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 </a:t>
            </a:r>
            <a:r>
              <a:rPr lang="en-US" sz="4000" dirty="0" smtClean="0">
                <a:solidFill>
                  <a:srgbClr val="C00000"/>
                </a:solidFill>
              </a:rPr>
              <a:t>ASR(ARTIFICIAL SILICON RETINA)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ASR is a solid state biocompatible chip which contains an  array of photo receptors ,and is implanted to replace the functionality of the defective photoreceptors .</a:t>
            </a:r>
          </a:p>
          <a:p>
            <a:r>
              <a:rPr lang="en-US" sz="2800" dirty="0" smtClean="0"/>
              <a:t>Current generated by the device in response to light stimulation will alter the membrane potential of the overlying neurons and thereby activate the visual system.</a:t>
            </a:r>
          </a:p>
          <a:p>
            <a:pPr>
              <a:buNone/>
            </a:pPr>
            <a:endParaRPr lang="en-US" sz="2800" dirty="0" smtClean="0"/>
          </a:p>
          <a:p>
            <a:endParaRPr lang="en-US" sz="28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rgbClr val="C00000"/>
                </a:solidFill>
              </a:rPr>
              <a:t>Limitations Of ASR’s</a:t>
            </a:r>
            <a:endParaRPr lang="en-US" sz="4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ASR is designed to interface and function with the retina that has partial outer retinal degeneration.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ASR can be applied only when the photoreceptor cellular layer of the retina is damaged but the remaining cellular layers are still functional.</a:t>
            </a:r>
          </a:p>
          <a:p>
            <a:pPr>
              <a:buNone/>
            </a:pPr>
            <a:endParaRPr lang="en-US" sz="2800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C00000"/>
                </a:solidFill>
              </a:rPr>
              <a:t>MARC(MULTIPLE UNIT ARTIFICIAL RETINA CHIPSET)</a:t>
            </a:r>
            <a:endParaRPr lang="en-US" sz="3600" dirty="0">
              <a:solidFill>
                <a:srgbClr val="C00000"/>
              </a:solidFill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219200" y="1752600"/>
            <a:ext cx="5943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767</TotalTime>
  <Words>379</Words>
  <Application>Microsoft Office PowerPoint</Application>
  <PresentationFormat>On-screen Show (4:3)</PresentationFormat>
  <Paragraphs>46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Opulent</vt:lpstr>
      <vt:lpstr>BIO ELECTRONIC EYE(BIONIC EYE)</vt:lpstr>
      <vt:lpstr>….I  SHUT MY EYES AND ALL THE WORLD DROPS DEAD;I LIFT MY EYES AND ALL IS BORN AGAIN ….SYLVIA PLATH</vt:lpstr>
      <vt:lpstr>The Eye</vt:lpstr>
      <vt:lpstr>BIONIC EYE ?</vt:lpstr>
      <vt:lpstr>TECHNOLOGIES APPLIED IN BIONIC EYE</vt:lpstr>
      <vt:lpstr>MIT-Harvard device</vt:lpstr>
      <vt:lpstr> ASR(ARTIFICIAL SILICON RETINA)</vt:lpstr>
      <vt:lpstr>Limitations Of ASR’s</vt:lpstr>
      <vt:lpstr>MARC(MULTIPLE UNIT ARTIFICIAL RETINA CHIPSET)</vt:lpstr>
      <vt:lpstr>MARC System Block Diagram</vt:lpstr>
      <vt:lpstr>HOLOGRAPHIC TECHNOLOGY</vt:lpstr>
      <vt:lpstr>Conclusion</vt:lpstr>
      <vt:lpstr>Future scope(Bionic Man?)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phone hardware technician</dc:title>
  <dc:creator>Mishra</dc:creator>
  <cp:lastModifiedBy>MY</cp:lastModifiedBy>
  <cp:revision>89</cp:revision>
  <dcterms:created xsi:type="dcterms:W3CDTF">2006-08-16T00:00:00Z</dcterms:created>
  <dcterms:modified xsi:type="dcterms:W3CDTF">2020-01-13T16:10:09Z</dcterms:modified>
</cp:coreProperties>
</file>