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0" r:id="rId2"/>
    <p:sldId id="256" r:id="rId3"/>
    <p:sldId id="257" r:id="rId4"/>
    <p:sldId id="258" r:id="rId5"/>
    <p:sldId id="272" r:id="rId6"/>
    <p:sldId id="260" r:id="rId7"/>
    <p:sldId id="282" r:id="rId8"/>
    <p:sldId id="283" r:id="rId9"/>
    <p:sldId id="262" r:id="rId10"/>
    <p:sldId id="263" r:id="rId11"/>
    <p:sldId id="285" r:id="rId12"/>
    <p:sldId id="273" r:id="rId13"/>
    <p:sldId id="264" r:id="rId14"/>
    <p:sldId id="287" r:id="rId15"/>
    <p:sldId id="289" r:id="rId16"/>
    <p:sldId id="290" r:id="rId17"/>
    <p:sldId id="288"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1CF07778-819E-4B49-A568-38289134F384}">
          <p14:sldIdLst>
            <p14:sldId id="280"/>
            <p14:sldId id="256"/>
            <p14:sldId id="257"/>
            <p14:sldId id="284"/>
            <p14:sldId id="258"/>
            <p14:sldId id="281"/>
            <p14:sldId id="272"/>
            <p14:sldId id="260"/>
            <p14:sldId id="282"/>
            <p14:sldId id="283"/>
            <p14:sldId id="262"/>
            <p14:sldId id="263"/>
            <p14:sldId id="285"/>
            <p14:sldId id="273"/>
            <p14:sldId id="286"/>
            <p14:sldId id="264"/>
            <p14:sldId id="287"/>
            <p14:sldId id="266"/>
            <p14:sldId id="267"/>
            <p14:sldId id="268"/>
            <p14:sldId id="269"/>
            <p14:sldId id="270"/>
            <p14:sldId id="288"/>
            <p14:sldId id="289"/>
            <p14:sldId id="290"/>
            <p14:sldId id="271"/>
            <p14:sldId id="274"/>
            <p14:sldId id="291"/>
            <p14:sldId id="292"/>
            <p14:sldId id="304"/>
            <p14:sldId id="305"/>
            <p14:sldId id="306"/>
            <p14:sldId id="275"/>
            <p14:sldId id="276"/>
            <p14:sldId id="277"/>
            <p14:sldId id="293"/>
            <p14:sldId id="294"/>
            <p14:sldId id="295"/>
            <p14:sldId id="297"/>
            <p14:sldId id="296"/>
            <p14:sldId id="298"/>
            <p14:sldId id="299"/>
            <p14:sldId id="301"/>
            <p14:sldId id="302"/>
            <p14:sldId id="303"/>
            <p14:sldId id="278"/>
            <p14:sldId id="27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4624" autoAdjust="0"/>
  </p:normalViewPr>
  <p:slideViewPr>
    <p:cSldViewPr>
      <p:cViewPr>
        <p:scale>
          <a:sx n="68" d="100"/>
          <a:sy n="68" d="100"/>
        </p:scale>
        <p:origin x="-57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CACCC-C90B-4A77-93A4-DDEBE2631F9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8D51960-C07E-4ED9-BC64-3CE74B3502E7}">
      <dgm:prSet phldrT="[Text]"/>
      <dgm:spPr/>
      <dgm:t>
        <a:bodyPr/>
        <a:lstStyle/>
        <a:p>
          <a:r>
            <a:rPr lang="en-US" b="0" i="1" smtClean="0"/>
            <a:t>RFID technology</a:t>
          </a:r>
          <a:endParaRPr lang="en-US"/>
        </a:p>
      </dgm:t>
    </dgm:pt>
    <dgm:pt modelId="{6013EDE6-8519-4FBC-85B6-BF9614F131F6}" type="parTrans" cxnId="{BBBF114C-4E5D-4BF4-B508-56A146E51686}">
      <dgm:prSet/>
      <dgm:spPr/>
      <dgm:t>
        <a:bodyPr/>
        <a:lstStyle/>
        <a:p>
          <a:endParaRPr lang="en-US"/>
        </a:p>
      </dgm:t>
    </dgm:pt>
    <dgm:pt modelId="{5D85640D-8C68-4898-BB00-A8D81559F489}" type="sibTrans" cxnId="{BBBF114C-4E5D-4BF4-B508-56A146E51686}">
      <dgm:prSet/>
      <dgm:spPr/>
      <dgm:t>
        <a:bodyPr/>
        <a:lstStyle/>
        <a:p>
          <a:endParaRPr lang="en-US"/>
        </a:p>
      </dgm:t>
    </dgm:pt>
    <dgm:pt modelId="{34FDA145-4079-4DC5-AAFC-C933AC7061AC}">
      <dgm:prSet phldrT="[Text]"/>
      <dgm:spPr/>
      <dgm:t>
        <a:bodyPr/>
        <a:lstStyle/>
        <a:p>
          <a:r>
            <a:rPr lang="en-US" b="0" i="1" dirty="0" smtClean="0"/>
            <a:t>GSM</a:t>
          </a:r>
          <a:endParaRPr lang="en-US" dirty="0"/>
        </a:p>
      </dgm:t>
    </dgm:pt>
    <dgm:pt modelId="{E8EED43E-5448-4C72-BB3E-6DD0DCAA94F6}" type="parTrans" cxnId="{6AEC8566-CD8E-425C-A657-0A5E38CBEEF3}">
      <dgm:prSet/>
      <dgm:spPr/>
      <dgm:t>
        <a:bodyPr/>
        <a:lstStyle/>
        <a:p>
          <a:endParaRPr lang="en-US"/>
        </a:p>
      </dgm:t>
    </dgm:pt>
    <dgm:pt modelId="{201BF609-C421-4117-9A64-05EE905E477A}" type="sibTrans" cxnId="{6AEC8566-CD8E-425C-A657-0A5E38CBEEF3}">
      <dgm:prSet/>
      <dgm:spPr/>
      <dgm:t>
        <a:bodyPr/>
        <a:lstStyle/>
        <a:p>
          <a:endParaRPr lang="en-US"/>
        </a:p>
      </dgm:t>
    </dgm:pt>
    <dgm:pt modelId="{EB84E404-39D6-4849-AD4C-AAA90BE75CFD}">
      <dgm:prSet phldrT="[Text]"/>
      <dgm:spPr/>
      <dgm:t>
        <a:bodyPr/>
        <a:lstStyle/>
        <a:p>
          <a:r>
            <a:rPr lang="en-US" b="0" i="1" smtClean="0"/>
            <a:t>QR Code</a:t>
          </a:r>
          <a:endParaRPr lang="en-US" dirty="0"/>
        </a:p>
      </dgm:t>
    </dgm:pt>
    <dgm:pt modelId="{FE1DB547-57B9-49E7-9964-1BBEC5C42535}" type="parTrans" cxnId="{E21A7C24-3548-4D30-9E45-59E9E134366F}">
      <dgm:prSet/>
      <dgm:spPr/>
      <dgm:t>
        <a:bodyPr/>
        <a:lstStyle/>
        <a:p>
          <a:endParaRPr lang="en-US"/>
        </a:p>
      </dgm:t>
    </dgm:pt>
    <dgm:pt modelId="{BC3A8466-6D7D-429F-913F-247A65A36548}" type="sibTrans" cxnId="{E21A7C24-3548-4D30-9E45-59E9E134366F}">
      <dgm:prSet/>
      <dgm:spPr/>
      <dgm:t>
        <a:bodyPr/>
        <a:lstStyle/>
        <a:p>
          <a:endParaRPr lang="en-US"/>
        </a:p>
      </dgm:t>
    </dgm:pt>
    <dgm:pt modelId="{A52959BD-80AD-4DE3-A633-A5A25A7FC2D9}">
      <dgm:prSet phldrT="[Text]"/>
      <dgm:spPr/>
      <dgm:t>
        <a:bodyPr/>
        <a:lstStyle/>
        <a:p>
          <a:r>
            <a:rPr lang="en-US" b="0" i="1" dirty="0" smtClean="0"/>
            <a:t>Robotics</a:t>
          </a:r>
          <a:r>
            <a:rPr lang="en-US" dirty="0" smtClean="0"/>
            <a:t/>
          </a:r>
          <a:br>
            <a:rPr lang="en-US" dirty="0" smtClean="0"/>
          </a:br>
          <a:endParaRPr lang="en-US" dirty="0"/>
        </a:p>
      </dgm:t>
    </dgm:pt>
    <dgm:pt modelId="{A8651258-AC61-426D-8EB3-9923427591A8}" type="parTrans" cxnId="{EAEC85E3-AFB9-4F38-9742-61127522F4FF}">
      <dgm:prSet/>
      <dgm:spPr/>
      <dgm:t>
        <a:bodyPr/>
        <a:lstStyle/>
        <a:p>
          <a:endParaRPr lang="en-US"/>
        </a:p>
      </dgm:t>
    </dgm:pt>
    <dgm:pt modelId="{A6FA4B42-1970-48B4-A909-655905B0B392}" type="sibTrans" cxnId="{EAEC85E3-AFB9-4F38-9742-61127522F4FF}">
      <dgm:prSet/>
      <dgm:spPr/>
      <dgm:t>
        <a:bodyPr/>
        <a:lstStyle/>
        <a:p>
          <a:endParaRPr lang="en-US"/>
        </a:p>
      </dgm:t>
    </dgm:pt>
    <dgm:pt modelId="{2A4CA16E-52FD-45C6-AC7C-20BD59EB04B7}" type="pres">
      <dgm:prSet presAssocID="{E5ACACCC-C90B-4A77-93A4-DDEBE2631F9F}" presName="Name0" presStyleCnt="0">
        <dgm:presLayoutVars>
          <dgm:dir/>
          <dgm:resizeHandles val="exact"/>
        </dgm:presLayoutVars>
      </dgm:prSet>
      <dgm:spPr/>
      <dgm:t>
        <a:bodyPr/>
        <a:lstStyle/>
        <a:p>
          <a:endParaRPr lang="en-US"/>
        </a:p>
      </dgm:t>
    </dgm:pt>
    <dgm:pt modelId="{102B6E43-CA3A-4CA6-B430-3970978D8A38}" type="pres">
      <dgm:prSet presAssocID="{E5ACACCC-C90B-4A77-93A4-DDEBE2631F9F}" presName="cycle" presStyleCnt="0"/>
      <dgm:spPr/>
    </dgm:pt>
    <dgm:pt modelId="{9008EAF0-45B0-40AE-809B-66CBE44710BD}" type="pres">
      <dgm:prSet presAssocID="{28D51960-C07E-4ED9-BC64-3CE74B3502E7}" presName="nodeFirstNode" presStyleLbl="node1" presStyleIdx="0" presStyleCnt="4">
        <dgm:presLayoutVars>
          <dgm:bulletEnabled val="1"/>
        </dgm:presLayoutVars>
      </dgm:prSet>
      <dgm:spPr/>
      <dgm:t>
        <a:bodyPr/>
        <a:lstStyle/>
        <a:p>
          <a:endParaRPr lang="en-US"/>
        </a:p>
      </dgm:t>
    </dgm:pt>
    <dgm:pt modelId="{9F06BAC7-0D73-48F0-A62D-01BDC316550E}" type="pres">
      <dgm:prSet presAssocID="{5D85640D-8C68-4898-BB00-A8D81559F489}" presName="sibTransFirstNode" presStyleLbl="bgShp" presStyleIdx="0" presStyleCnt="1"/>
      <dgm:spPr/>
      <dgm:t>
        <a:bodyPr/>
        <a:lstStyle/>
        <a:p>
          <a:endParaRPr lang="en-US"/>
        </a:p>
      </dgm:t>
    </dgm:pt>
    <dgm:pt modelId="{1BD8972E-B2D3-43F4-B658-6A56E7A4ADA6}" type="pres">
      <dgm:prSet presAssocID="{34FDA145-4079-4DC5-AAFC-C933AC7061AC}" presName="nodeFollowingNodes" presStyleLbl="node1" presStyleIdx="1" presStyleCnt="4">
        <dgm:presLayoutVars>
          <dgm:bulletEnabled val="1"/>
        </dgm:presLayoutVars>
      </dgm:prSet>
      <dgm:spPr/>
      <dgm:t>
        <a:bodyPr/>
        <a:lstStyle/>
        <a:p>
          <a:endParaRPr lang="en-US"/>
        </a:p>
      </dgm:t>
    </dgm:pt>
    <dgm:pt modelId="{96A00D58-25F1-4469-8C80-E5489390D6F1}" type="pres">
      <dgm:prSet presAssocID="{EB84E404-39D6-4849-AD4C-AAA90BE75CFD}" presName="nodeFollowingNodes" presStyleLbl="node1" presStyleIdx="2" presStyleCnt="4">
        <dgm:presLayoutVars>
          <dgm:bulletEnabled val="1"/>
        </dgm:presLayoutVars>
      </dgm:prSet>
      <dgm:spPr/>
      <dgm:t>
        <a:bodyPr/>
        <a:lstStyle/>
        <a:p>
          <a:endParaRPr lang="en-US"/>
        </a:p>
      </dgm:t>
    </dgm:pt>
    <dgm:pt modelId="{0D8C4FC0-0279-466E-83CE-A6838909BC82}" type="pres">
      <dgm:prSet presAssocID="{A52959BD-80AD-4DE3-A633-A5A25A7FC2D9}" presName="nodeFollowingNodes" presStyleLbl="node1" presStyleIdx="3" presStyleCnt="4">
        <dgm:presLayoutVars>
          <dgm:bulletEnabled val="1"/>
        </dgm:presLayoutVars>
      </dgm:prSet>
      <dgm:spPr/>
      <dgm:t>
        <a:bodyPr/>
        <a:lstStyle/>
        <a:p>
          <a:endParaRPr lang="en-US"/>
        </a:p>
      </dgm:t>
    </dgm:pt>
  </dgm:ptLst>
  <dgm:cxnLst>
    <dgm:cxn modelId="{24DF8C4B-5EC8-4E4D-A1C8-D4A4B3C66511}" type="presOf" srcId="{A52959BD-80AD-4DE3-A633-A5A25A7FC2D9}" destId="{0D8C4FC0-0279-466E-83CE-A6838909BC82}" srcOrd="0" destOrd="0" presId="urn:microsoft.com/office/officeart/2005/8/layout/cycle3"/>
    <dgm:cxn modelId="{E21A7C24-3548-4D30-9E45-59E9E134366F}" srcId="{E5ACACCC-C90B-4A77-93A4-DDEBE2631F9F}" destId="{EB84E404-39D6-4849-AD4C-AAA90BE75CFD}" srcOrd="2" destOrd="0" parTransId="{FE1DB547-57B9-49E7-9964-1BBEC5C42535}" sibTransId="{BC3A8466-6D7D-429F-913F-247A65A36548}"/>
    <dgm:cxn modelId="{EAEC85E3-AFB9-4F38-9742-61127522F4FF}" srcId="{E5ACACCC-C90B-4A77-93A4-DDEBE2631F9F}" destId="{A52959BD-80AD-4DE3-A633-A5A25A7FC2D9}" srcOrd="3" destOrd="0" parTransId="{A8651258-AC61-426D-8EB3-9923427591A8}" sibTransId="{A6FA4B42-1970-48B4-A909-655905B0B392}"/>
    <dgm:cxn modelId="{5C006296-EF4C-408E-9AFE-96791DFDE373}" type="presOf" srcId="{34FDA145-4079-4DC5-AAFC-C933AC7061AC}" destId="{1BD8972E-B2D3-43F4-B658-6A56E7A4ADA6}" srcOrd="0" destOrd="0" presId="urn:microsoft.com/office/officeart/2005/8/layout/cycle3"/>
    <dgm:cxn modelId="{C61B278F-98AA-4036-B6C3-06A31378F692}" type="presOf" srcId="{EB84E404-39D6-4849-AD4C-AAA90BE75CFD}" destId="{96A00D58-25F1-4469-8C80-E5489390D6F1}" srcOrd="0" destOrd="0" presId="urn:microsoft.com/office/officeart/2005/8/layout/cycle3"/>
    <dgm:cxn modelId="{202E951F-ED52-48C9-A2BC-972AD7727F61}" type="presOf" srcId="{28D51960-C07E-4ED9-BC64-3CE74B3502E7}" destId="{9008EAF0-45B0-40AE-809B-66CBE44710BD}" srcOrd="0" destOrd="0" presId="urn:microsoft.com/office/officeart/2005/8/layout/cycle3"/>
    <dgm:cxn modelId="{BBBD0E33-EF63-4D46-8F10-A86DC58F71D4}" type="presOf" srcId="{E5ACACCC-C90B-4A77-93A4-DDEBE2631F9F}" destId="{2A4CA16E-52FD-45C6-AC7C-20BD59EB04B7}" srcOrd="0" destOrd="0" presId="urn:microsoft.com/office/officeart/2005/8/layout/cycle3"/>
    <dgm:cxn modelId="{6AEC8566-CD8E-425C-A657-0A5E38CBEEF3}" srcId="{E5ACACCC-C90B-4A77-93A4-DDEBE2631F9F}" destId="{34FDA145-4079-4DC5-AAFC-C933AC7061AC}" srcOrd="1" destOrd="0" parTransId="{E8EED43E-5448-4C72-BB3E-6DD0DCAA94F6}" sibTransId="{201BF609-C421-4117-9A64-05EE905E477A}"/>
    <dgm:cxn modelId="{FAC30A69-A456-4F82-912E-E0A8734B95C5}" type="presOf" srcId="{5D85640D-8C68-4898-BB00-A8D81559F489}" destId="{9F06BAC7-0D73-48F0-A62D-01BDC316550E}" srcOrd="0" destOrd="0" presId="urn:microsoft.com/office/officeart/2005/8/layout/cycle3"/>
    <dgm:cxn modelId="{BBBF114C-4E5D-4BF4-B508-56A146E51686}" srcId="{E5ACACCC-C90B-4A77-93A4-DDEBE2631F9F}" destId="{28D51960-C07E-4ED9-BC64-3CE74B3502E7}" srcOrd="0" destOrd="0" parTransId="{6013EDE6-8519-4FBC-85B6-BF9614F131F6}" sibTransId="{5D85640D-8C68-4898-BB00-A8D81559F489}"/>
    <dgm:cxn modelId="{8CE7FF3F-8F41-4520-ACB1-DCEBDF854B43}" type="presParOf" srcId="{2A4CA16E-52FD-45C6-AC7C-20BD59EB04B7}" destId="{102B6E43-CA3A-4CA6-B430-3970978D8A38}" srcOrd="0" destOrd="0" presId="urn:microsoft.com/office/officeart/2005/8/layout/cycle3"/>
    <dgm:cxn modelId="{DBCB6F4D-2DE3-4879-B20C-EF7846D6E5EC}" type="presParOf" srcId="{102B6E43-CA3A-4CA6-B430-3970978D8A38}" destId="{9008EAF0-45B0-40AE-809B-66CBE44710BD}" srcOrd="0" destOrd="0" presId="urn:microsoft.com/office/officeart/2005/8/layout/cycle3"/>
    <dgm:cxn modelId="{F7029682-4F24-4A27-A8D2-7202319AADB3}" type="presParOf" srcId="{102B6E43-CA3A-4CA6-B430-3970978D8A38}" destId="{9F06BAC7-0D73-48F0-A62D-01BDC316550E}" srcOrd="1" destOrd="0" presId="urn:microsoft.com/office/officeart/2005/8/layout/cycle3"/>
    <dgm:cxn modelId="{95BE37D7-A72B-4DBA-9D39-DB27B0302DE5}" type="presParOf" srcId="{102B6E43-CA3A-4CA6-B430-3970978D8A38}" destId="{1BD8972E-B2D3-43F4-B658-6A56E7A4ADA6}" srcOrd="2" destOrd="0" presId="urn:microsoft.com/office/officeart/2005/8/layout/cycle3"/>
    <dgm:cxn modelId="{7F56B574-2BF1-4743-832D-D6643D9EC05D}" type="presParOf" srcId="{102B6E43-CA3A-4CA6-B430-3970978D8A38}" destId="{96A00D58-25F1-4469-8C80-E5489390D6F1}" srcOrd="3" destOrd="0" presId="urn:microsoft.com/office/officeart/2005/8/layout/cycle3"/>
    <dgm:cxn modelId="{2B2E219A-9035-4965-8EA7-9A36F1DB7AA0}" type="presParOf" srcId="{102B6E43-CA3A-4CA6-B430-3970978D8A38}" destId="{0D8C4FC0-0279-466E-83CE-A6838909BC82}" srcOrd="4"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06BAC7-0D73-48F0-A62D-01BDC316550E}">
      <dsp:nvSpPr>
        <dsp:cNvPr id="0" name=""/>
        <dsp:cNvSpPr/>
      </dsp:nvSpPr>
      <dsp:spPr>
        <a:xfrm>
          <a:off x="1617164" y="-69937"/>
          <a:ext cx="3395070" cy="3395070"/>
        </a:xfrm>
        <a:prstGeom prst="circularArrow">
          <a:avLst>
            <a:gd name="adj1" fmla="val 4668"/>
            <a:gd name="adj2" fmla="val 272909"/>
            <a:gd name="adj3" fmla="val 12967876"/>
            <a:gd name="adj4" fmla="val 17938473"/>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8EAF0-45B0-40AE-809B-66CBE44710BD}">
      <dsp:nvSpPr>
        <dsp:cNvPr id="0" name=""/>
        <dsp:cNvSpPr/>
      </dsp:nvSpPr>
      <dsp:spPr>
        <a:xfrm>
          <a:off x="2223827" y="808"/>
          <a:ext cx="2181745" cy="1090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smtClean="0"/>
            <a:t>RFID technology</a:t>
          </a:r>
          <a:endParaRPr lang="en-US" sz="2600" kern="1200"/>
        </a:p>
      </dsp:txBody>
      <dsp:txXfrm>
        <a:off x="2223827" y="808"/>
        <a:ext cx="2181745" cy="1090872"/>
      </dsp:txXfrm>
    </dsp:sp>
    <dsp:sp modelId="{1BD8972E-B2D3-43F4-B658-6A56E7A4ADA6}">
      <dsp:nvSpPr>
        <dsp:cNvPr id="0" name=""/>
        <dsp:cNvSpPr/>
      </dsp:nvSpPr>
      <dsp:spPr>
        <a:xfrm>
          <a:off x="3442882" y="1219864"/>
          <a:ext cx="2181745" cy="1090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dirty="0" smtClean="0"/>
            <a:t>GSM</a:t>
          </a:r>
          <a:endParaRPr lang="en-US" sz="2600" kern="1200" dirty="0"/>
        </a:p>
      </dsp:txBody>
      <dsp:txXfrm>
        <a:off x="3442882" y="1219864"/>
        <a:ext cx="2181745" cy="1090872"/>
      </dsp:txXfrm>
    </dsp:sp>
    <dsp:sp modelId="{96A00D58-25F1-4469-8C80-E5489390D6F1}">
      <dsp:nvSpPr>
        <dsp:cNvPr id="0" name=""/>
        <dsp:cNvSpPr/>
      </dsp:nvSpPr>
      <dsp:spPr>
        <a:xfrm>
          <a:off x="2223827" y="2438919"/>
          <a:ext cx="2181745" cy="1090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smtClean="0"/>
            <a:t>QR Code</a:t>
          </a:r>
          <a:endParaRPr lang="en-US" sz="2600" kern="1200" dirty="0"/>
        </a:p>
      </dsp:txBody>
      <dsp:txXfrm>
        <a:off x="2223827" y="2438919"/>
        <a:ext cx="2181745" cy="1090872"/>
      </dsp:txXfrm>
    </dsp:sp>
    <dsp:sp modelId="{0D8C4FC0-0279-466E-83CE-A6838909BC82}">
      <dsp:nvSpPr>
        <dsp:cNvPr id="0" name=""/>
        <dsp:cNvSpPr/>
      </dsp:nvSpPr>
      <dsp:spPr>
        <a:xfrm>
          <a:off x="1004771" y="1219864"/>
          <a:ext cx="2181745" cy="10908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i="1" kern="1200" dirty="0" smtClean="0"/>
            <a:t>Robotics</a:t>
          </a:r>
          <a:r>
            <a:rPr lang="en-US" sz="2600" kern="1200" dirty="0" smtClean="0"/>
            <a:t/>
          </a:r>
          <a:br>
            <a:rPr lang="en-US" sz="2600" kern="1200" dirty="0" smtClean="0"/>
          </a:br>
          <a:endParaRPr lang="en-US" sz="2600" kern="1200" dirty="0"/>
        </a:p>
      </dsp:txBody>
      <dsp:txXfrm>
        <a:off x="1004771" y="1219864"/>
        <a:ext cx="2181745" cy="10908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26118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8C441-3E02-4FC8-8AC0-A470980E8D85}" type="datetimeFigureOut">
              <a:rPr lang="en-US" smtClean="0"/>
              <a:pPr/>
              <a:t>2/22/2020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36614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37750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71382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89080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E8C441-3E02-4FC8-8AC0-A470980E8D85}" type="datetimeFigureOut">
              <a:rPr lang="en-US" smtClean="0"/>
              <a:pPr/>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426508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E8C441-3E02-4FC8-8AC0-A470980E8D85}" type="datetimeFigureOut">
              <a:rPr lang="en-US" smtClean="0"/>
              <a:pPr/>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393979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4938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83851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222667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8C441-3E02-4FC8-8AC0-A470980E8D85}" type="datetimeFigureOut">
              <a:rPr lang="en-US" smtClean="0"/>
              <a:pPr/>
              <a:t>2/22/2020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277030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8C441-3E02-4FC8-8AC0-A470980E8D85}" type="datetimeFigureOut">
              <a:rPr lang="en-US" smtClean="0"/>
              <a:pPr/>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45752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8C441-3E02-4FC8-8AC0-A470980E8D85}" type="datetimeFigureOut">
              <a:rPr lang="en-US" smtClean="0"/>
              <a:pPr/>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34786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8C441-3E02-4FC8-8AC0-A470980E8D85}" type="datetimeFigureOut">
              <a:rPr lang="en-US" smtClean="0"/>
              <a:pPr/>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425830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C441-3E02-4FC8-8AC0-A470980E8D85}" type="datetimeFigureOut">
              <a:rPr lang="en-US" smtClean="0"/>
              <a:pPr/>
              <a:t>2/22/2020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234825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8C441-3E02-4FC8-8AC0-A470980E8D85}" type="datetimeFigureOut">
              <a:rPr lang="en-US" smtClean="0"/>
              <a:pPr/>
              <a:t>2/22/2020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00770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8C441-3E02-4FC8-8AC0-A470980E8D85}" type="datetimeFigureOut">
              <a:rPr lang="en-US" smtClean="0"/>
              <a:pPr/>
              <a:t>2/22/2020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319397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8E8C441-3E02-4FC8-8AC0-A470980E8D85}" type="datetimeFigureOut">
              <a:rPr lang="en-US" smtClean="0"/>
              <a:pPr/>
              <a:t>2/22/2020</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D664BDAE-8175-49F3-AFE1-C46DED1A980E}" type="slidenum">
              <a:rPr lang="en-US" smtClean="0"/>
              <a:pPr/>
              <a:t>‹#›</a:t>
            </a:fld>
            <a:endParaRPr lang="en-US"/>
          </a:p>
        </p:txBody>
      </p:sp>
    </p:spTree>
    <p:extLst>
      <p:ext uri="{BB962C8B-B14F-4D97-AF65-F5344CB8AC3E}">
        <p14:creationId xmlns:p14="http://schemas.microsoft.com/office/powerpoint/2010/main" xmlns="" val="18792116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371600"/>
            <a:ext cx="5715000" cy="1676400"/>
          </a:xfrm>
        </p:spPr>
        <p:txBody>
          <a:bodyPr/>
          <a:lstStyle/>
          <a:p>
            <a:pPr algn="ctr"/>
            <a:r>
              <a:rPr lang="en-IN" b="1" dirty="0" smtClean="0">
                <a:solidFill>
                  <a:schemeClr val="bg1">
                    <a:lumMod val="95000"/>
                  </a:schemeClr>
                </a:solidFill>
                <a:latin typeface="Times New Roman" pitchFamily="18" charset="0"/>
                <a:cs typeface="Times New Roman" pitchFamily="18" charset="0"/>
              </a:rPr>
              <a:t>Multilevel Parking For Light Vehicles </a:t>
            </a:r>
            <a:endParaRPr lang="en-IN" b="1" dirty="0">
              <a:solidFill>
                <a:schemeClr val="bg1">
                  <a:lumMod val="95000"/>
                </a:schemeClr>
              </a:solidFill>
              <a:latin typeface="Times New Roman" pitchFamily="18" charset="0"/>
              <a:cs typeface="Times New Roman" pitchFamily="18" charset="0"/>
            </a:endParaRPr>
          </a:p>
        </p:txBody>
      </p:sp>
      <p:sp>
        <p:nvSpPr>
          <p:cNvPr id="3" name="Text Placeholder 2"/>
          <p:cNvSpPr>
            <a:spLocks noGrp="1"/>
          </p:cNvSpPr>
          <p:nvPr>
            <p:ph type="body" sz="half" idx="2"/>
          </p:nvPr>
        </p:nvSpPr>
        <p:spPr>
          <a:xfrm>
            <a:off x="609600" y="3886200"/>
            <a:ext cx="7924800" cy="1676400"/>
          </a:xfrm>
        </p:spPr>
        <p:txBody>
          <a:bodyPr>
            <a:normAutofit/>
          </a:bodyPr>
          <a:lstStyle/>
          <a:p>
            <a:pPr algn="ctr"/>
            <a:r>
              <a:rPr lang="en-IN" sz="3600" b="1" dirty="0" smtClean="0">
                <a:latin typeface="Times New Roman" pitchFamily="18" charset="0"/>
                <a:cs typeface="Times New Roman" pitchFamily="18" charset="0"/>
              </a:rPr>
              <a:t>Department Of Civil Engineering</a:t>
            </a:r>
            <a:endParaRPr lang="en-IN" sz="2000" b="1" i="1" dirty="0" smtClean="0">
              <a:latin typeface="Times New Roman" pitchFamily="18" charset="0"/>
              <a:cs typeface="Times New Roman" pitchFamily="18" charset="0"/>
            </a:endParaRPr>
          </a:p>
          <a:p>
            <a:r>
              <a:rPr lang="en-IN" sz="2000" b="1" i="1" dirty="0" smtClean="0">
                <a:latin typeface="Times New Roman" pitchFamily="18" charset="0"/>
                <a:cs typeface="Times New Roman" pitchFamily="18" charset="0"/>
              </a:rPr>
              <a:t>                                              </a:t>
            </a:r>
            <a:endParaRPr lang="en-IN" b="1" dirty="0">
              <a:latin typeface="Times New Roman" pitchFamily="18" charset="0"/>
              <a:cs typeface="Times New Roman" pitchFamily="18" charset="0"/>
            </a:endParaRPr>
          </a:p>
        </p:txBody>
      </p:sp>
      <p:sp>
        <p:nvSpPr>
          <p:cNvPr id="6" name="Oval 5"/>
          <p:cNvSpPr/>
          <p:nvPr/>
        </p:nvSpPr>
        <p:spPr>
          <a:xfrm>
            <a:off x="609600" y="228600"/>
            <a:ext cx="708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latin typeface="Times New Roman" pitchFamily="18" charset="0"/>
                <a:cs typeface="Times New Roman" pitchFamily="18" charset="0"/>
              </a:rPr>
              <a:t>VISION INSTITUTE OF TECHNOLOGY , KANPUR</a:t>
            </a:r>
          </a:p>
        </p:txBody>
      </p:sp>
      <p:pic>
        <p:nvPicPr>
          <p:cNvPr id="1026" name="Picture 2" descr="C:\Users\pragati1\Desktop\Javed\DHK\download.jpg"/>
          <p:cNvPicPr>
            <a:picLocks noChangeAspect="1" noChangeArrowheads="1"/>
          </p:cNvPicPr>
          <p:nvPr/>
        </p:nvPicPr>
        <p:blipFill>
          <a:blip r:embed="rId2" cstate="print"/>
          <a:srcRect/>
          <a:stretch>
            <a:fillRect/>
          </a:stretch>
        </p:blipFill>
        <p:spPr bwMode="auto">
          <a:xfrm>
            <a:off x="533400" y="1219200"/>
            <a:ext cx="2590800" cy="1752600"/>
          </a:xfrm>
          <a:prstGeom prst="rect">
            <a:avLst/>
          </a:prstGeom>
          <a:noFill/>
        </p:spPr>
      </p:pic>
      <p:sp>
        <p:nvSpPr>
          <p:cNvPr id="7" name="Oval 6"/>
          <p:cNvSpPr/>
          <p:nvPr/>
        </p:nvSpPr>
        <p:spPr>
          <a:xfrm>
            <a:off x="1295400" y="5181600"/>
            <a:ext cx="6477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i="1" dirty="0" smtClean="0">
                <a:latin typeface="Times New Roman" pitchFamily="18" charset="0"/>
                <a:cs typeface="Times New Roman" pitchFamily="18" charset="0"/>
              </a:rPr>
              <a:t>Presented by</a:t>
            </a:r>
            <a:r>
              <a:rPr lang="en-IN" sz="1600" b="1" i="1" dirty="0" smtClean="0">
                <a:latin typeface="Times New Roman" pitchFamily="18" charset="0"/>
                <a:cs typeface="Times New Roman" pitchFamily="18" charset="0"/>
              </a:rPr>
              <a:t>:    </a:t>
            </a:r>
            <a:r>
              <a:rPr lang="en-IN" sz="2400" b="1" i="1" dirty="0" smtClean="0">
                <a:latin typeface="Times New Roman" pitchFamily="18" charset="0"/>
                <a:cs typeface="Times New Roman" pitchFamily="18" charset="0"/>
              </a:rPr>
              <a:t>Mohammad </a:t>
            </a:r>
            <a:r>
              <a:rPr lang="en-IN" sz="2400" b="1" i="1" dirty="0" err="1" smtClean="0">
                <a:latin typeface="Times New Roman" pitchFamily="18" charset="0"/>
                <a:cs typeface="Times New Roman" pitchFamily="18" charset="0"/>
              </a:rPr>
              <a:t>Javed</a:t>
            </a:r>
            <a:r>
              <a:rPr lang="en-IN" sz="2400" b="1" i="1" dirty="0" smtClean="0">
                <a:latin typeface="Times New Roman" pitchFamily="18" charset="0"/>
                <a:cs typeface="Times New Roman" pitchFamily="18" charset="0"/>
              </a:rPr>
              <a:t> </a:t>
            </a:r>
            <a:endParaRPr lang="en-IN" b="1" i="1" dirty="0" smtClean="0">
              <a:latin typeface="Times New Roman" pitchFamily="18" charset="0"/>
              <a:cs typeface="Times New Roman" pitchFamily="18" charset="0"/>
            </a:endParaRPr>
          </a:p>
          <a:p>
            <a:r>
              <a:rPr lang="en-IN" b="1" i="1" dirty="0" smtClean="0">
                <a:latin typeface="Times New Roman" pitchFamily="18" charset="0"/>
                <a:cs typeface="Times New Roman" pitchFamily="18" charset="0"/>
              </a:rPr>
              <a:t>         (Asst. Professor CIVIL Engineering)</a:t>
            </a:r>
          </a:p>
        </p:txBody>
      </p:sp>
    </p:spTree>
    <p:extLst>
      <p:ext uri="{BB962C8B-B14F-4D97-AF65-F5344CB8AC3E}">
        <p14:creationId xmlns:p14="http://schemas.microsoft.com/office/powerpoint/2010/main" xmlns="" val="3935477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Methodology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1" y="2489200"/>
            <a:ext cx="8000999" cy="3987800"/>
          </a:xfrm>
        </p:spPr>
        <p:txBody>
          <a:bodyPr>
            <a:normAutofit/>
          </a:bodyPr>
          <a:lstStyle/>
          <a:p>
            <a:pPr algn="just">
              <a:buNone/>
            </a:pPr>
            <a:r>
              <a:rPr lang="en-US" sz="2400" b="1"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Opinion Survey</a:t>
            </a:r>
            <a:r>
              <a:rPr lang="en-US" sz="2400" b="1"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Opinion surveys will be conducted to elicit the opinion of the users about the facilities available for parking and about their willingness to pay the fee for using the proposed facility.</a:t>
            </a:r>
          </a:p>
          <a:p>
            <a:pPr algn="just"/>
            <a:r>
              <a:rPr lang="en-US" dirty="0" smtClean="0">
                <a:latin typeface="Times New Roman" pitchFamily="18" charset="0"/>
                <a:cs typeface="Times New Roman" pitchFamily="18" charset="0"/>
              </a:rPr>
              <a:t>The survey will be done on a random sample basis during peak and off- peak periods.</a:t>
            </a:r>
          </a:p>
          <a:p>
            <a:pPr algn="just"/>
            <a:r>
              <a:rPr lang="en-US" dirty="0" smtClean="0">
                <a:latin typeface="Times New Roman" pitchFamily="18" charset="0"/>
                <a:cs typeface="Times New Roman" pitchFamily="18" charset="0"/>
              </a:rPr>
              <a:t>This survey was conducted on both weekdays and weekends. </a:t>
            </a:r>
          </a:p>
          <a:p>
            <a:pPr algn="just"/>
            <a:r>
              <a:rPr lang="en-US" dirty="0" smtClean="0">
                <a:latin typeface="Times New Roman" pitchFamily="18" charset="0"/>
                <a:cs typeface="Times New Roman" pitchFamily="18" charset="0"/>
              </a:rPr>
              <a:t>Outcome of the survey include identification of influence  on area of the market, frequency of the visit, purpose of the visit, problems with existing parking facility, occupancy rate, opinion about the existing parking rate and about the future parking charge system with improved parking facility.</a:t>
            </a:r>
            <a:endParaRPr lang="en-US" dirty="0" smtClean="0">
              <a:solidFill>
                <a:srgbClr val="FFFF00"/>
              </a:solidFill>
              <a:latin typeface="Times New Roman" pitchFamily="18" charset="0"/>
              <a:cs typeface="Times New Roman" pitchFamily="18" charset="0"/>
            </a:endParaRPr>
          </a:p>
          <a:p>
            <a:pPr>
              <a:buNone/>
            </a:pPr>
            <a:endParaRPr lang="en-US" b="1" u="sng"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Public Survey</a:t>
            </a:r>
            <a:endParaRPr lang="en-IN"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5800" y="2743200"/>
            <a:ext cx="7848600" cy="32765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31772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286000"/>
            <a:ext cx="8077200" cy="3226524"/>
          </a:xfrm>
          <a:prstGeom prst="rect">
            <a:avLst/>
          </a:prstGeom>
        </p:spPr>
        <p:txBody>
          <a:bodyPr wrap="square">
            <a:spAutoFit/>
          </a:bodyPr>
          <a:lstStyle/>
          <a:p>
            <a:pPr marL="342900" indent="-342900" algn="just" defTabSz="457200">
              <a:spcBef>
                <a:spcPts val="1000"/>
              </a:spcBef>
              <a:buClr>
                <a:srgbClr val="A5300F"/>
              </a:buClr>
              <a:buSzPct val="80000"/>
              <a:buFont typeface="Wingdings 3" charset="2"/>
              <a:buChar char=""/>
            </a:pPr>
            <a:r>
              <a:rPr lang="en-US" dirty="0" smtClean="0">
                <a:latin typeface="Times New Roman" pitchFamily="18" charset="0"/>
                <a:cs typeface="Times New Roman" pitchFamily="18" charset="0"/>
              </a:rPr>
              <a:t>In order to understand the site, a site survey is essential. </a:t>
            </a:r>
          </a:p>
          <a:p>
            <a:pPr marL="342900" indent="-342900" algn="just" defTabSz="457200">
              <a:spcBef>
                <a:spcPts val="1000"/>
              </a:spcBef>
              <a:buClr>
                <a:srgbClr val="A5300F"/>
              </a:buClr>
              <a:buSzPct val="80000"/>
              <a:buFont typeface="Wingdings 3" charset="2"/>
              <a:buChar char=""/>
            </a:pPr>
            <a:r>
              <a:rPr lang="en-US" dirty="0" smtClean="0">
                <a:latin typeface="Times New Roman" pitchFamily="18" charset="0"/>
                <a:cs typeface="Times New Roman" pitchFamily="18" charset="0"/>
              </a:rPr>
              <a:t>This survey will be carried out for the study area to capture the road characteristics like available right of way (ROW) and carriageway width. </a:t>
            </a:r>
          </a:p>
          <a:p>
            <a:pPr marL="342900" indent="-342900" algn="just" defTabSz="457200">
              <a:spcBef>
                <a:spcPts val="1000"/>
              </a:spcBef>
              <a:buClr>
                <a:srgbClr val="A5300F"/>
              </a:buClr>
              <a:buSzPct val="80000"/>
              <a:buFont typeface="Wingdings 3" charset="2"/>
              <a:buChar char=""/>
            </a:pPr>
            <a:r>
              <a:rPr lang="en-US" dirty="0" smtClean="0">
                <a:latin typeface="Times New Roman" pitchFamily="18" charset="0"/>
                <a:cs typeface="Times New Roman" pitchFamily="18" charset="0"/>
              </a:rPr>
              <a:t>Land use in the site vicinity will be surveyed.  Major establishments and trip generators will be identified.  </a:t>
            </a:r>
          </a:p>
          <a:p>
            <a:pPr marL="342900" indent="-342900" algn="just" defTabSz="457200">
              <a:spcBef>
                <a:spcPts val="1000"/>
              </a:spcBef>
              <a:buClr>
                <a:srgbClr val="A5300F"/>
              </a:buClr>
              <a:buSzPct val="80000"/>
              <a:buFont typeface="Wingdings 3" charset="2"/>
              <a:buChar char=""/>
            </a:pPr>
            <a:r>
              <a:rPr lang="en-US" dirty="0" smtClean="0">
                <a:latin typeface="Times New Roman" pitchFamily="18" charset="0"/>
                <a:cs typeface="Times New Roman" pitchFamily="18" charset="0"/>
              </a:rPr>
              <a:t>Traffic circulation and accessibility to the site will be assessed.</a:t>
            </a:r>
          </a:p>
          <a:p>
            <a:pPr marL="342900" indent="-342900" algn="just" defTabSz="457200">
              <a:spcBef>
                <a:spcPts val="1000"/>
              </a:spcBef>
              <a:buClr>
                <a:srgbClr val="A5300F"/>
              </a:buClr>
              <a:buSzPct val="80000"/>
              <a:buFont typeface="Wingdings 3" charset="2"/>
              <a:buChar char=""/>
            </a:pPr>
            <a:r>
              <a:rPr lang="en-US" dirty="0" smtClean="0">
                <a:latin typeface="Times New Roman" pitchFamily="18" charset="0"/>
                <a:cs typeface="Times New Roman" pitchFamily="18" charset="0"/>
              </a:rPr>
              <a:t>Other relevant issues like unauthorized parking, unused bus stops etc. will be flagged and accordingly issues will be identified.</a:t>
            </a:r>
          </a:p>
          <a:p>
            <a:pPr marL="342900" lvl="0" indent="-342900" defTabSz="457200">
              <a:spcBef>
                <a:spcPts val="1000"/>
              </a:spcBef>
              <a:buClr>
                <a:srgbClr val="A5300F"/>
              </a:buClr>
              <a:buSzPct val="80000"/>
            </a:pPr>
            <a:endParaRPr lang="en-US" dirty="0" smtClean="0">
              <a:solidFill>
                <a:prstClr val="black">
                  <a:lumMod val="75000"/>
                  <a:lumOff val="25000"/>
                </a:prstClr>
              </a:solidFill>
            </a:endParaRPr>
          </a:p>
        </p:txBody>
      </p:sp>
      <p:sp>
        <p:nvSpPr>
          <p:cNvPr id="4" name="Rectangle 3"/>
          <p:cNvSpPr/>
          <p:nvPr/>
        </p:nvSpPr>
        <p:spPr>
          <a:xfrm>
            <a:off x="1066800" y="990600"/>
            <a:ext cx="4187438" cy="584775"/>
          </a:xfrm>
          <a:prstGeom prst="rect">
            <a:avLst/>
          </a:prstGeom>
        </p:spPr>
        <p:txBody>
          <a:bodyPr wrap="square">
            <a:spAutoFit/>
          </a:bodyPr>
          <a:lstStyle/>
          <a:p>
            <a:r>
              <a:rPr lang="en-US" b="1" dirty="0" smtClean="0">
                <a:solidFill>
                  <a:schemeClr val="accent3">
                    <a:lumMod val="75000"/>
                  </a:schemeClr>
                </a:solidFill>
                <a:latin typeface="Times New Roman" pitchFamily="18" charset="0"/>
                <a:cs typeface="Times New Roman" pitchFamily="18" charset="0"/>
              </a:rPr>
              <a:t> </a:t>
            </a:r>
            <a:r>
              <a:rPr lang="en-US" sz="3200" b="1" dirty="0" smtClean="0">
                <a:solidFill>
                  <a:schemeClr val="bg2"/>
                </a:solidFill>
                <a:latin typeface="Times New Roman" pitchFamily="18" charset="0"/>
                <a:cs typeface="Times New Roman" pitchFamily="18" charset="0"/>
              </a:rPr>
              <a:t>Site Survey</a:t>
            </a:r>
            <a:endParaRPr lang="en-US" dirty="0">
              <a:solidFill>
                <a:schemeClr val="bg2"/>
              </a:solidFill>
            </a:endParaRPr>
          </a:p>
        </p:txBody>
      </p:sp>
    </p:spTree>
    <p:extLst>
      <p:ext uri="{BB962C8B-B14F-4D97-AF65-F5344CB8AC3E}">
        <p14:creationId xmlns:p14="http://schemas.microsoft.com/office/powerpoint/2010/main" xmlns="" val="268753912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438400"/>
            <a:ext cx="7086600" cy="3962400"/>
          </a:xfrm>
        </p:spPr>
        <p:txBody>
          <a:bodyPr>
            <a:normAutofit fontScale="92500" lnSpcReduction="10000"/>
          </a:bodyPr>
          <a:lstStyle/>
          <a:p>
            <a:pPr marL="0" indent="0">
              <a:buNone/>
            </a:pP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Survey Of Present Parking Facilities</a:t>
            </a:r>
          </a:p>
          <a:p>
            <a:pPr lvl="0"/>
            <a:r>
              <a:rPr lang="en-US" sz="1900" b="1" dirty="0" smtClean="0">
                <a:latin typeface="Times New Roman" pitchFamily="18" charset="0"/>
                <a:cs typeface="Times New Roman" pitchFamily="18" charset="0"/>
              </a:rPr>
              <a:t>Off- street surveys</a:t>
            </a:r>
            <a:r>
              <a:rPr lang="en-US" sz="1900" dirty="0" smtClean="0">
                <a:latin typeface="Times New Roman" pitchFamily="18" charset="0"/>
                <a:cs typeface="Times New Roman" pitchFamily="18" charset="0"/>
              </a:rPr>
              <a:t> i.e. at multilevel car parking [MLCP] to </a:t>
            </a:r>
            <a:r>
              <a:rPr lang="en-US" sz="1900" dirty="0" err="1" smtClean="0">
                <a:latin typeface="Times New Roman" pitchFamily="18" charset="0"/>
                <a:cs typeface="Times New Roman" pitchFamily="18" charset="0"/>
              </a:rPr>
              <a:t>analyse</a:t>
            </a:r>
            <a:r>
              <a:rPr lang="en-US" sz="1900" dirty="0" smtClean="0">
                <a:latin typeface="Times New Roman" pitchFamily="18" charset="0"/>
                <a:cs typeface="Times New Roman" pitchFamily="18" charset="0"/>
              </a:rPr>
              <a:t> parking demand and its characteristics.</a:t>
            </a:r>
          </a:p>
          <a:p>
            <a:pPr lvl="0"/>
            <a:r>
              <a:rPr lang="en-US" sz="1900" b="1" dirty="0" smtClean="0">
                <a:latin typeface="Times New Roman" pitchFamily="18" charset="0"/>
                <a:cs typeface="Times New Roman" pitchFamily="18" charset="0"/>
              </a:rPr>
              <a:t>Opinion surveys</a:t>
            </a:r>
            <a:r>
              <a:rPr lang="en-US" sz="1900" dirty="0" smtClean="0">
                <a:latin typeface="Times New Roman" pitchFamily="18" charset="0"/>
                <a:cs typeface="Times New Roman" pitchFamily="18" charset="0"/>
              </a:rPr>
              <a:t> elicited opinion of the users about the facilities available for parking and their willingness to pay the fee for using the facility. The opinion survey also reveals the extent of suppressed parking demand.</a:t>
            </a:r>
          </a:p>
          <a:p>
            <a:pPr lvl="0"/>
            <a:r>
              <a:rPr lang="en-US" sz="1900" b="1" dirty="0" smtClean="0">
                <a:latin typeface="Times New Roman" pitchFamily="18" charset="0"/>
                <a:cs typeface="Times New Roman" pitchFamily="18" charset="0"/>
              </a:rPr>
              <a:t>Inventory surveys</a:t>
            </a:r>
            <a:r>
              <a:rPr lang="en-US" sz="1900" dirty="0" smtClean="0">
                <a:latin typeface="Times New Roman" pitchFamily="18" charset="0"/>
                <a:cs typeface="Times New Roman" pitchFamily="18" charset="0"/>
              </a:rPr>
              <a:t> will be conducted to collect the potential of the existing facility in terms of available space, road characteristics, type of parking, land use of the location, etc.</a:t>
            </a:r>
          </a:p>
          <a:p>
            <a:pPr lvl="0"/>
            <a:r>
              <a:rPr lang="en-US" sz="1900" b="1" dirty="0" smtClean="0">
                <a:latin typeface="Times New Roman" pitchFamily="18" charset="0"/>
                <a:cs typeface="Times New Roman" pitchFamily="18" charset="0"/>
              </a:rPr>
              <a:t>On-street parking</a:t>
            </a:r>
            <a:r>
              <a:rPr lang="en-US" sz="1900" dirty="0" smtClean="0">
                <a:latin typeface="Times New Roman" pitchFamily="18" charset="0"/>
                <a:cs typeface="Times New Roman" pitchFamily="18" charset="0"/>
              </a:rPr>
              <a:t> surveys will be carried out to study the parking characteristics and demand along with roadside accumulation survey for the parked vehicles.</a:t>
            </a:r>
            <a:endParaRPr lang="en-US" sz="2000" dirty="0"/>
          </a:p>
          <a:p>
            <a:endParaRPr lang="en-US" sz="2400" dirty="0" smtClean="0"/>
          </a:p>
          <a:p>
            <a:endParaRPr lang="en-US" sz="2400" dirty="0"/>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685800"/>
            <a:ext cx="6604036" cy="1143000"/>
          </a:xfrm>
        </p:spPr>
        <p:txBody>
          <a:bodyPr/>
          <a:lstStyle/>
          <a:p>
            <a:pPr algn="ctr"/>
            <a:r>
              <a:rPr lang="en-IN" b="1" dirty="0" smtClean="0">
                <a:latin typeface="Times New Roman" pitchFamily="18" charset="0"/>
                <a:cs typeface="Times New Roman" pitchFamily="18" charset="0"/>
              </a:rPr>
              <a:t>On Street (Left) &amp; Off Street (Right) Parking</a:t>
            </a:r>
            <a:endParaRPr lang="en-IN" b="1" dirty="0">
              <a:latin typeface="Times New Roman" pitchFamily="18" charset="0"/>
              <a:cs typeface="Times New Roman" pitchFamily="18" charset="0"/>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762000" y="2514600"/>
            <a:ext cx="3505201" cy="3657600"/>
          </a:xfrm>
          <a:prstGeom prst="rect">
            <a:avLst/>
          </a:prstGeom>
          <a:ln w="228600" cap="sq" cmpd="thickThin">
            <a:solidFill>
              <a:srgbClr val="000000"/>
            </a:solidFill>
            <a:prstDash val="solid"/>
            <a:miter lim="800000"/>
          </a:ln>
          <a:effectLst>
            <a:innerShdw blurRad="76200">
              <a:srgbClr val="000000"/>
            </a:innerShdw>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876800" y="2514600"/>
            <a:ext cx="3636962" cy="3657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85737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Automated Multilevel Parking</a:t>
            </a:r>
            <a:r>
              <a:rPr lang="en-US" dirty="0" smtClean="0"/>
              <a:t> </a:t>
            </a:r>
            <a:endParaRPr lang="en-US" dirty="0"/>
          </a:p>
        </p:txBody>
      </p:sp>
      <p:sp>
        <p:nvSpPr>
          <p:cNvPr id="6" name="Snip Single Corner Rectangle 5"/>
          <p:cNvSpPr/>
          <p:nvPr/>
        </p:nvSpPr>
        <p:spPr>
          <a:xfrm>
            <a:off x="533400" y="2438400"/>
            <a:ext cx="7772400" cy="3429000"/>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accent1">
                    <a:lumMod val="50000"/>
                  </a:schemeClr>
                </a:solidFill>
              </a:rPr>
              <a:t> Puzzle Type or Modular</a:t>
            </a:r>
            <a:br>
              <a:rPr lang="en-US" sz="2800" dirty="0" smtClean="0">
                <a:solidFill>
                  <a:schemeClr val="accent1">
                    <a:lumMod val="50000"/>
                  </a:schemeClr>
                </a:solidFill>
              </a:rPr>
            </a:br>
            <a:r>
              <a:rPr lang="en-US" sz="2800" dirty="0" smtClean="0">
                <a:solidFill>
                  <a:schemeClr val="accent1">
                    <a:lumMod val="50000"/>
                  </a:schemeClr>
                </a:solidFill>
              </a:rPr>
              <a:t> Elevated Type or Tower</a:t>
            </a:r>
            <a:br>
              <a:rPr lang="en-US" sz="2800" dirty="0" smtClean="0">
                <a:solidFill>
                  <a:schemeClr val="accent1">
                    <a:lumMod val="50000"/>
                  </a:schemeClr>
                </a:solidFill>
              </a:rPr>
            </a:br>
            <a:r>
              <a:rPr lang="en-US" sz="2800" dirty="0" smtClean="0">
                <a:solidFill>
                  <a:schemeClr val="accent1">
                    <a:lumMod val="50000"/>
                  </a:schemeClr>
                </a:solidFill>
              </a:rPr>
              <a:t> Multi-Level Floor Parking</a:t>
            </a:r>
            <a:br>
              <a:rPr lang="en-US" sz="2800" dirty="0" smtClean="0">
                <a:solidFill>
                  <a:schemeClr val="accent1">
                    <a:lumMod val="50000"/>
                  </a:schemeClr>
                </a:solidFill>
              </a:rPr>
            </a:br>
            <a:r>
              <a:rPr lang="en-US" sz="2800" dirty="0" smtClean="0">
                <a:solidFill>
                  <a:schemeClr val="accent1">
                    <a:lumMod val="50000"/>
                  </a:schemeClr>
                </a:solidFill>
              </a:rPr>
              <a:t>Circulation Automated Parking System</a:t>
            </a:r>
            <a:br>
              <a:rPr lang="en-US" sz="2800" dirty="0" smtClean="0">
                <a:solidFill>
                  <a:schemeClr val="accent1">
                    <a:lumMod val="50000"/>
                  </a:schemeClr>
                </a:solidFill>
              </a:rPr>
            </a:br>
            <a:r>
              <a:rPr lang="en-US" sz="2800" dirty="0" smtClean="0">
                <a:solidFill>
                  <a:schemeClr val="accent1">
                    <a:lumMod val="50000"/>
                  </a:schemeClr>
                </a:solidFill>
              </a:rPr>
              <a:t> Rotary type</a:t>
            </a:r>
            <a:br>
              <a:rPr lang="en-US" sz="2800" dirty="0" smtClean="0">
                <a:solidFill>
                  <a:schemeClr val="accent1">
                    <a:lumMod val="50000"/>
                  </a:schemeClr>
                </a:solidFill>
              </a:rPr>
            </a:br>
            <a:r>
              <a:rPr lang="en-US" sz="2800" dirty="0" smtClean="0">
                <a:solidFill>
                  <a:schemeClr val="accent1">
                    <a:lumMod val="50000"/>
                  </a:schemeClr>
                </a:solidFill>
              </a:rPr>
              <a:t> D (Stacker) System </a:t>
            </a:r>
            <a:r>
              <a:rPr lang="en-US" dirty="0" smtClean="0">
                <a:solidFill>
                  <a:schemeClr val="accent1">
                    <a:lumMod val="50000"/>
                  </a:schemeClr>
                </a:solidFill>
              </a:rPr>
              <a:t/>
            </a:r>
            <a:br>
              <a:rPr lang="en-US" dirty="0" smtClean="0">
                <a:solidFill>
                  <a:schemeClr val="accent1">
                    <a:lumMod val="50000"/>
                  </a:schemeClr>
                </a:solidFill>
              </a:rPr>
            </a:br>
            <a:endParaRPr lang="en-US"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9a95f77b0a00e67cc1286ae3bc0a6846.jpg"/>
          <p:cNvPicPr>
            <a:picLocks noGrp="1" noChangeAspect="1"/>
          </p:cNvPicPr>
          <p:nvPr>
            <p:ph sz="half" idx="1"/>
          </p:nvPr>
        </p:nvPicPr>
        <p:blipFill>
          <a:blip r:embed="rId2" cstate="print"/>
          <a:stretch>
            <a:fillRect/>
          </a:stretch>
        </p:blipFill>
        <p:spPr>
          <a:xfrm>
            <a:off x="381000" y="2209800"/>
            <a:ext cx="4191000" cy="3886200"/>
          </a:xfrm>
        </p:spPr>
      </p:pic>
      <p:pic>
        <p:nvPicPr>
          <p:cNvPr id="6" name="Content Placeholder 5" descr="tower-28elevator-29-type-car-parking-system-500x500.jpg"/>
          <p:cNvPicPr>
            <a:picLocks noGrp="1" noChangeAspect="1"/>
          </p:cNvPicPr>
          <p:nvPr>
            <p:ph sz="half" idx="2"/>
          </p:nvPr>
        </p:nvPicPr>
        <p:blipFill>
          <a:blip r:embed="rId3" cstate="print"/>
          <a:stretch>
            <a:fillRect/>
          </a:stretch>
        </p:blipFill>
        <p:spPr>
          <a:xfrm>
            <a:off x="4572000" y="2209800"/>
            <a:ext cx="4114800" cy="3886199"/>
          </a:xfrm>
        </p:spPr>
      </p:pic>
      <p:sp>
        <p:nvSpPr>
          <p:cNvPr id="7" name="Oval 6"/>
          <p:cNvSpPr/>
          <p:nvPr/>
        </p:nvSpPr>
        <p:spPr>
          <a:xfrm>
            <a:off x="5105400" y="914400"/>
            <a:ext cx="2895600" cy="9144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lumMod val="75000"/>
                  </a:schemeClr>
                </a:solidFill>
              </a:rPr>
              <a:t>Elevated Type or Tower</a:t>
            </a:r>
            <a:endParaRPr lang="en-US" sz="2000" b="1" dirty="0">
              <a:solidFill>
                <a:schemeClr val="accent2">
                  <a:lumMod val="75000"/>
                </a:schemeClr>
              </a:solidFill>
            </a:endParaRPr>
          </a:p>
        </p:txBody>
      </p:sp>
      <p:sp>
        <p:nvSpPr>
          <p:cNvPr id="8" name="Oval 7"/>
          <p:cNvSpPr/>
          <p:nvPr/>
        </p:nvSpPr>
        <p:spPr>
          <a:xfrm>
            <a:off x="1066800" y="838200"/>
            <a:ext cx="2667000" cy="99060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rPr>
              <a:t>Circulation Automated Parking System</a:t>
            </a:r>
            <a:endParaRPr lang="en-US" dirty="0">
              <a:solidFill>
                <a:schemeClr val="accent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Keywords:</a:t>
            </a:r>
            <a:r>
              <a:rPr lang="en-US" dirty="0" smtClean="0"/>
              <a:t> </a:t>
            </a:r>
            <a:endParaRPr lang="en-US" dirty="0"/>
          </a:p>
        </p:txBody>
      </p:sp>
      <p:graphicFrame>
        <p:nvGraphicFramePr>
          <p:cNvPr id="9" name="Content Placeholder 8"/>
          <p:cNvGraphicFramePr>
            <a:graphicFrameLocks noGrp="1"/>
          </p:cNvGraphicFramePr>
          <p:nvPr>
            <p:ph sz="half" idx="1"/>
          </p:nvPr>
        </p:nvGraphicFramePr>
        <p:xfrm>
          <a:off x="1219200" y="2438400"/>
          <a:ext cx="6629400" cy="3530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756436" cy="711359"/>
          </a:xfrm>
        </p:spPr>
        <p:txBody>
          <a:bodyPr/>
          <a:lstStyle/>
          <a:p>
            <a:pPr algn="ctr"/>
            <a:r>
              <a:rPr lang="en-US" dirty="0" smtClean="0">
                <a:latin typeface="Times New Roman" pitchFamily="18" charset="0"/>
                <a:cs typeface="Times New Roman" pitchFamily="18" charset="0"/>
              </a:rPr>
              <a:t>Advantages Of Multilevel Parking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2514600"/>
            <a:ext cx="7924800" cy="3911600"/>
          </a:xfrm>
        </p:spPr>
        <p:txBody>
          <a:bodyPr>
            <a:normAutofit/>
          </a:bodyPr>
          <a:lstStyle/>
          <a:p>
            <a:pPr algn="just"/>
            <a:r>
              <a:rPr lang="en-US" b="1" dirty="0" smtClean="0">
                <a:latin typeface="Times New Roman" pitchFamily="18" charset="0"/>
                <a:cs typeface="Times New Roman" pitchFamily="18" charset="0"/>
              </a:rPr>
              <a:t>Maximum utilization of ground space.</a:t>
            </a:r>
          </a:p>
          <a:p>
            <a:pPr algn="just"/>
            <a:r>
              <a:rPr lang="en-US" b="1" dirty="0" smtClean="0">
                <a:latin typeface="Times New Roman" pitchFamily="18" charset="0"/>
                <a:cs typeface="Times New Roman" pitchFamily="18" charset="0"/>
              </a:rPr>
              <a:t>Quick entry and exit due to the independent operation.</a:t>
            </a:r>
          </a:p>
          <a:p>
            <a:pPr algn="just"/>
            <a:r>
              <a:rPr lang="en-US" b="1" dirty="0" smtClean="0">
                <a:latin typeface="Times New Roman" pitchFamily="18" charset="0"/>
                <a:cs typeface="Times New Roman" pitchFamily="18" charset="0"/>
              </a:rPr>
              <a:t>Designed for driver convenience.</a:t>
            </a:r>
          </a:p>
          <a:p>
            <a:pPr algn="just"/>
            <a:r>
              <a:rPr lang="en-US" b="1" dirty="0" smtClean="0">
                <a:latin typeface="Times New Roman" pitchFamily="18" charset="0"/>
                <a:cs typeface="Times New Roman" pitchFamily="18" charset="0"/>
              </a:rPr>
              <a:t>Partial breakdown doesn't affect the other parts.</a:t>
            </a:r>
          </a:p>
          <a:p>
            <a:pPr algn="just"/>
            <a:r>
              <a:rPr lang="en-US" b="1" dirty="0" smtClean="0">
                <a:latin typeface="Times New Roman" pitchFamily="18" charset="0"/>
                <a:cs typeface="Times New Roman" pitchFamily="18" charset="0"/>
              </a:rPr>
              <a:t>Multiple safety guarantee of the drivers and the cars too.  </a:t>
            </a:r>
          </a:p>
          <a:p>
            <a:pPr lvl="0" algn="just"/>
            <a:r>
              <a:rPr lang="en-US" b="1" dirty="0" smtClean="0">
                <a:latin typeface="Times New Roman" pitchFamily="18" charset="0"/>
                <a:cs typeface="Times New Roman" pitchFamily="18" charset="0"/>
              </a:rPr>
              <a:t>Provides smooth flow of traffic &amp; thus reduce the travel time.</a:t>
            </a:r>
          </a:p>
          <a:p>
            <a:pPr algn="just"/>
            <a:r>
              <a:rPr lang="en-US" b="1" dirty="0" smtClean="0">
                <a:latin typeface="Times New Roman" pitchFamily="18" charset="0"/>
                <a:cs typeface="Times New Roman" pitchFamily="18" charset="0"/>
              </a:rPr>
              <a:t>Require less building volume and less ground area.</a:t>
            </a:r>
          </a:p>
          <a:p>
            <a:pPr lvl="0" algn="just"/>
            <a:r>
              <a:rPr lang="en-US" b="1" dirty="0" smtClean="0">
                <a:latin typeface="Times New Roman" pitchFamily="18" charset="0"/>
                <a:cs typeface="Times New Roman" pitchFamily="18" charset="0"/>
              </a:rPr>
              <a:t>Number of accidents are reduced due to this system.</a:t>
            </a:r>
          </a:p>
          <a:p>
            <a:pPr algn="just">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3048000"/>
            <a:ext cx="5917679" cy="990600"/>
          </a:xfrm>
        </p:spPr>
        <p:txBody>
          <a:bodyPr/>
          <a:lstStyle/>
          <a:p>
            <a:r>
              <a:rPr lang="en-US" sz="7200" dirty="0" smtClean="0">
                <a:latin typeface="Times New Roman" pitchFamily="18" charset="0"/>
                <a:cs typeface="Times New Roman" pitchFamily="18" charset="0"/>
              </a:rPr>
              <a:t> THANK YOU </a:t>
            </a:r>
            <a:endParaRPr lang="en-US" sz="7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533400"/>
            <a:ext cx="8077200" cy="5791200"/>
          </a:xfrm>
          <a:prstGeom prst="rect">
            <a:avLst/>
          </a:prstGeom>
          <a:ln>
            <a:noFill/>
          </a:ln>
          <a:effectLst>
            <a:softEdge rad="112500"/>
          </a:effectLst>
        </p:spPr>
      </p:pic>
      <p:sp>
        <p:nvSpPr>
          <p:cNvPr id="2" name="Title 1"/>
          <p:cNvSpPr>
            <a:spLocks noGrp="1"/>
          </p:cNvSpPr>
          <p:nvPr>
            <p:ph type="ctrTitle"/>
          </p:nvPr>
        </p:nvSpPr>
        <p:spPr>
          <a:xfrm>
            <a:off x="1447800" y="533400"/>
            <a:ext cx="6705600" cy="1219200"/>
          </a:xfrm>
        </p:spPr>
        <p:txBody>
          <a:bodyPr/>
          <a:lstStyle/>
          <a:p>
            <a:r>
              <a:rPr lang="en-US" dirty="0" smtClean="0"/>
              <a:t>Multi level car parking</a:t>
            </a:r>
            <a:r>
              <a:rPr lang="en-US" sz="6600" dirty="0" smtClean="0"/>
              <a:t> </a:t>
            </a:r>
            <a:endParaRPr lang="en-US" sz="6600"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2438400"/>
            <a:ext cx="7924800" cy="4038600"/>
          </a:xfrm>
        </p:spPr>
        <p:txBody>
          <a:bodyPr>
            <a:normAutofit fontScale="92500" lnSpcReduction="10000"/>
          </a:bodyPr>
          <a:lstStyle/>
          <a:p>
            <a:endParaRPr lang="en-US" b="1" dirty="0" smtClean="0"/>
          </a:p>
          <a:p>
            <a:pPr algn="just"/>
            <a:r>
              <a:rPr lang="en-US" sz="1900" dirty="0" smtClean="0">
                <a:latin typeface="Times New Roman" pitchFamily="18" charset="0"/>
                <a:cs typeface="Times New Roman" pitchFamily="18" charset="0"/>
              </a:rPr>
              <a:t>Car parking has been, and still is, a growing problem, with increasing vehicle sizes in the luxury segment. </a:t>
            </a:r>
          </a:p>
          <a:p>
            <a:pPr algn="just"/>
            <a:r>
              <a:rPr lang="en-US" sz="1900" dirty="0" smtClean="0">
                <a:latin typeface="Times New Roman" pitchFamily="18" charset="0"/>
                <a:cs typeface="Times New Roman" pitchFamily="18" charset="0"/>
              </a:rPr>
              <a:t> A multi-level car parking is essentially a building with number of floors or layers for the cars to be parked. The different levels are accessed through interior or exterior ramps.</a:t>
            </a:r>
          </a:p>
          <a:p>
            <a:pPr algn="just"/>
            <a:r>
              <a:rPr lang="en-US" sz="1900" dirty="0" smtClean="0">
                <a:latin typeface="Times New Roman" pitchFamily="18" charset="0"/>
                <a:cs typeface="Times New Roman" pitchFamily="18" charset="0"/>
              </a:rPr>
              <a:t>Parking is an essential component of the transportation system. It is increasingly becoming an important aspect of transportation planning. </a:t>
            </a:r>
          </a:p>
          <a:p>
            <a:pPr algn="just"/>
            <a:r>
              <a:rPr lang="en-US" sz="1900" dirty="0" smtClean="0">
                <a:latin typeface="Times New Roman" pitchFamily="18" charset="0"/>
                <a:cs typeface="Times New Roman" pitchFamily="18" charset="0"/>
              </a:rPr>
              <a:t>Public parking spaces are one of the important parts of a modern urban transportation system, plays an important role in decreasing the load of heavy traffic.</a:t>
            </a:r>
          </a:p>
          <a:p>
            <a:pPr algn="just"/>
            <a:r>
              <a:rPr lang="en-US" sz="1900" dirty="0" smtClean="0">
                <a:latin typeface="Times New Roman" pitchFamily="18" charset="0"/>
                <a:cs typeface="Times New Roman" pitchFamily="18" charset="0"/>
              </a:rPr>
              <a:t>Car parking is an issue of significance both at the local and at the strategic level of planning. </a:t>
            </a:r>
          </a:p>
          <a:p>
            <a:pPr algn="just"/>
            <a:endParaRPr lang="en-US" sz="1900" dirty="0" smtClean="0">
              <a:latin typeface="Times New Roman" pitchFamily="18" charset="0"/>
              <a:cs typeface="Times New Roman" pitchFamily="18" charset="0"/>
            </a:endParaRPr>
          </a:p>
          <a:p>
            <a:endParaRPr lang="en-US" dirty="0" smtClean="0"/>
          </a:p>
          <a:p>
            <a:endParaRPr lang="en-US" sz="1600"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489200"/>
            <a:ext cx="7924800" cy="3835400"/>
          </a:xfrm>
        </p:spPr>
        <p:txBody>
          <a:bodyPr>
            <a:normAutofit/>
          </a:bodyPr>
          <a:lstStyle/>
          <a:p>
            <a:pPr algn="just"/>
            <a:r>
              <a:rPr lang="en-US" dirty="0" smtClean="0">
                <a:latin typeface="Times New Roman" pitchFamily="18" charset="0"/>
                <a:cs typeface="Times New Roman" pitchFamily="18" charset="0"/>
              </a:rPr>
              <a:t>A systematic study of parking characteristic, demand and regulatory measures that are possible for controlling is of great help to a traffic engineers as well as town planner.</a:t>
            </a:r>
          </a:p>
          <a:p>
            <a:pPr algn="just"/>
            <a:r>
              <a:rPr lang="en-US" dirty="0" smtClean="0">
                <a:latin typeface="Times New Roman" pitchFamily="18" charset="0"/>
                <a:cs typeface="Times New Roman" pitchFamily="18" charset="0"/>
              </a:rPr>
              <a:t>Though there are parking lots available in these cities, the capacity of the parking lot is not sufficient to cater to the present demand and at the same time the location of the parking lot is questionable.</a:t>
            </a:r>
          </a:p>
          <a:p>
            <a:pPr algn="just"/>
            <a:r>
              <a:rPr lang="en-US" sz="1900" dirty="0" smtClean="0">
                <a:latin typeface="Times New Roman" pitchFamily="18" charset="0"/>
                <a:cs typeface="Times New Roman" pitchFamily="18" charset="0"/>
              </a:rPr>
              <a:t>In the absence of adequate parking facilities, the vehicles are parked on the side of the street leading to a major bottleneck in the smooth flow of traffic. </a:t>
            </a:r>
            <a:endParaRPr lang="en-US" sz="1900"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925605"/>
            <a:ext cx="6680236" cy="711359"/>
          </a:xfrm>
        </p:spPr>
        <p:txBody>
          <a:bodyPr/>
          <a:lstStyle/>
          <a:p>
            <a:pPr algn="ctr"/>
            <a:r>
              <a:rPr lang="en-US" dirty="0" smtClean="0">
                <a:latin typeface="Times New Roman" pitchFamily="18" charset="0"/>
                <a:cs typeface="Times New Roman" pitchFamily="18" charset="0"/>
              </a:rPr>
              <a:t>Parking Issues In Kanpur</a:t>
            </a:r>
            <a:endParaRPr lang="en-US" dirty="0">
              <a:latin typeface="Times New Roman" pitchFamily="18" charset="0"/>
              <a:cs typeface="Times New Roman" pitchFamily="18" charset="0"/>
            </a:endParaRPr>
          </a:p>
        </p:txBody>
      </p:sp>
      <p:sp>
        <p:nvSpPr>
          <p:cNvPr id="3" name="Content Placeholder 2"/>
          <p:cNvSpPr>
            <a:spLocks noGrp="1"/>
          </p:cNvSpPr>
          <p:nvPr>
            <p:ph idx="4294967295"/>
          </p:nvPr>
        </p:nvSpPr>
        <p:spPr>
          <a:xfrm>
            <a:off x="0" y="2362200"/>
            <a:ext cx="8001000" cy="4038600"/>
          </a:xfrm>
        </p:spPr>
        <p:txBody>
          <a:bodyPr>
            <a:normAutofit/>
          </a:bodyPr>
          <a:lstStyle/>
          <a:p>
            <a:pPr algn="just"/>
            <a:r>
              <a:rPr lang="en-US" dirty="0" smtClean="0">
                <a:latin typeface="Times New Roman" pitchFamily="18" charset="0"/>
                <a:cs typeface="Times New Roman" pitchFamily="18" charset="0"/>
              </a:rPr>
              <a:t>The vehicle population in Kanpur has been steadily increasing with the pace picking up significantly since the nineteen eighty.</a:t>
            </a:r>
          </a:p>
          <a:p>
            <a:pPr algn="just"/>
            <a:r>
              <a:rPr lang="en-US" dirty="0" smtClean="0">
                <a:latin typeface="Times New Roman" pitchFamily="18" charset="0"/>
                <a:cs typeface="Times New Roman" pitchFamily="18" charset="0"/>
              </a:rPr>
              <a:t>The annual growth rate of vehicles at 10% per annum is more than the growth rate of population which is 3%.</a:t>
            </a:r>
          </a:p>
          <a:p>
            <a:pPr algn="just"/>
            <a:r>
              <a:rPr lang="en-US" dirty="0" smtClean="0">
                <a:latin typeface="Times New Roman" pitchFamily="18" charset="0"/>
                <a:cs typeface="Times New Roman" pitchFamily="18" charset="0"/>
              </a:rPr>
              <a:t>In Kanpur , approximately 45% of the road users use public transport.</a:t>
            </a:r>
          </a:p>
          <a:p>
            <a:pPr algn="just"/>
            <a:r>
              <a:rPr lang="en-US" dirty="0" smtClean="0">
                <a:latin typeface="Times New Roman" pitchFamily="18" charset="0"/>
                <a:cs typeface="Times New Roman" pitchFamily="18" charset="0"/>
              </a:rPr>
              <a:t>The city roads have already been suffering from congestion. </a:t>
            </a:r>
          </a:p>
          <a:p>
            <a:pPr algn="just"/>
            <a:r>
              <a:rPr lang="en-US" dirty="0" smtClean="0">
                <a:latin typeface="Times New Roman" pitchFamily="18" charset="0"/>
                <a:cs typeface="Times New Roman" pitchFamily="18" charset="0"/>
              </a:rPr>
              <a:t>The problem of congestion is compounded by the fact that parking is free in Kanpur and on-street parking is  unregulated.</a:t>
            </a:r>
          </a:p>
          <a:p>
            <a:pPr algn="just"/>
            <a:r>
              <a:rPr lang="en-US" dirty="0" smtClean="0">
                <a:latin typeface="Times New Roman" pitchFamily="18" charset="0"/>
                <a:cs typeface="Times New Roman" pitchFamily="18" charset="0"/>
              </a:rPr>
              <a:t>As a result, parked vehicles take up precious road space leaving less road space for moving vehicles. </a:t>
            </a:r>
          </a:p>
        </p:txBody>
      </p:sp>
    </p:spTree>
    <p:extLst>
      <p:ext uri="{BB962C8B-B14F-4D97-AF65-F5344CB8AC3E}">
        <p14:creationId xmlns:p14="http://schemas.microsoft.com/office/powerpoint/2010/main" xmlns="" val="417618674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303" y="1752600"/>
            <a:ext cx="7848600" cy="4580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ontent Placeholder 6"/>
          <p:cNvSpPr>
            <a:spLocks noGrp="1"/>
          </p:cNvSpPr>
          <p:nvPr>
            <p:ph idx="1"/>
          </p:nvPr>
        </p:nvSpPr>
        <p:spPr>
          <a:xfrm>
            <a:off x="609600" y="2438400"/>
            <a:ext cx="7924800" cy="4038600"/>
          </a:xfrm>
        </p:spPr>
        <p:txBody>
          <a:bodyPr>
            <a:normAutofit/>
          </a:bodyPr>
          <a:lstStyle/>
          <a:p>
            <a:endParaRPr lang="en-US" sz="2000" b="1" dirty="0" smtClean="0"/>
          </a:p>
          <a:p>
            <a:pPr lvl="0" algn="just"/>
            <a:r>
              <a:rPr lang="en-US" dirty="0" smtClean="0">
                <a:latin typeface="Times New Roman" pitchFamily="18" charset="0"/>
                <a:cs typeface="Times New Roman" pitchFamily="18" charset="0"/>
              </a:rPr>
              <a:t>Difficulty </a:t>
            </a:r>
            <a:r>
              <a:rPr lang="en-US" dirty="0">
                <a:latin typeface="Times New Roman" pitchFamily="18" charset="0"/>
                <a:cs typeface="Times New Roman" pitchFamily="18" charset="0"/>
              </a:rPr>
              <a:t>in Finding Vacant </a:t>
            </a:r>
            <a:r>
              <a:rPr lang="en-US" dirty="0" smtClean="0">
                <a:latin typeface="Times New Roman" pitchFamily="18" charset="0"/>
                <a:cs typeface="Times New Roman" pitchFamily="18" charset="0"/>
              </a:rPr>
              <a:t>Spaces.</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Improper </a:t>
            </a:r>
            <a:r>
              <a:rPr lang="en-US" dirty="0" smtClean="0">
                <a:latin typeface="Times New Roman" pitchFamily="18" charset="0"/>
                <a:cs typeface="Times New Roman" pitchFamily="18" charset="0"/>
              </a:rPr>
              <a:t>Parking.</a:t>
            </a:r>
          </a:p>
          <a:p>
            <a:pPr algn="just"/>
            <a:r>
              <a:rPr lang="en-US" dirty="0" smtClean="0">
                <a:latin typeface="Times New Roman" pitchFamily="18" charset="0"/>
                <a:cs typeface="Times New Roman" pitchFamily="18" charset="0"/>
              </a:rPr>
              <a:t>As a response to the parking problems in Kanpur, </a:t>
            </a:r>
            <a:r>
              <a:rPr lang="en-US" u="sng" dirty="0" smtClean="0">
                <a:latin typeface="Times New Roman" pitchFamily="18" charset="0"/>
                <a:cs typeface="Times New Roman" pitchFamily="18" charset="0"/>
              </a:rPr>
              <a:t>Kanpur Municipal Corporation (KMC)</a:t>
            </a:r>
            <a:r>
              <a:rPr lang="en-US" dirty="0" smtClean="0">
                <a:latin typeface="Times New Roman" pitchFamily="18" charset="0"/>
                <a:cs typeface="Times New Roman" pitchFamily="18" charset="0"/>
              </a:rPr>
              <a:t> intends to develop multi-level parking facilities across  Kanpur .</a:t>
            </a:r>
          </a:p>
          <a:p>
            <a:endParaRPr lang="en-US" sz="2000" b="1" dirty="0"/>
          </a:p>
          <a:p>
            <a:endParaRPr lang="en-US" dirty="0"/>
          </a:p>
          <a:p>
            <a:endParaRPr lang="en-US" dirty="0" smtClean="0"/>
          </a:p>
          <a:p>
            <a:endParaRPr lang="en-US" dirty="0"/>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629400" cy="979395"/>
          </a:xfrm>
        </p:spPr>
        <p:txBody>
          <a:bodyPr/>
          <a:lstStyle/>
          <a:p>
            <a:pPr algn="ctr"/>
            <a:r>
              <a:rPr lang="en-IN" b="1" dirty="0" smtClean="0">
                <a:latin typeface="Times New Roman" pitchFamily="18" charset="0"/>
                <a:cs typeface="Times New Roman" pitchFamily="18" charset="0"/>
              </a:rPr>
              <a:t>Traffic Jam At Parade </a:t>
            </a:r>
            <a:r>
              <a:rPr lang="en-IN" b="1" dirty="0" err="1" smtClean="0">
                <a:latin typeface="Times New Roman" pitchFamily="18" charset="0"/>
                <a:cs typeface="Times New Roman" pitchFamily="18" charset="0"/>
              </a:rPr>
              <a:t>Chauraha</a:t>
            </a:r>
            <a:endParaRPr lang="en-IN"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66775" y="2631417"/>
            <a:ext cx="6343650" cy="32461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2430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6934200" cy="990599"/>
          </a:xfrm>
        </p:spPr>
        <p:txBody>
          <a:bodyPr/>
          <a:lstStyle/>
          <a:p>
            <a:pPr algn="ctr"/>
            <a:r>
              <a:rPr lang="en-IN" b="1" dirty="0">
                <a:latin typeface="Times New Roman" pitchFamily="18" charset="0"/>
                <a:cs typeface="Times New Roman" pitchFamily="18" charset="0"/>
              </a:rPr>
              <a:t>V</a:t>
            </a:r>
            <a:r>
              <a:rPr lang="en-IN" b="1" dirty="0" smtClean="0">
                <a:latin typeface="Times New Roman" pitchFamily="18" charset="0"/>
                <a:cs typeface="Times New Roman" pitchFamily="18" charset="0"/>
              </a:rPr>
              <a:t>ehicles Parked At Naveen Market</a:t>
            </a:r>
            <a:endParaRPr lang="en-IN" b="1" dirty="0">
              <a:latin typeface="Times New Roman" pitchFamily="18" charset="0"/>
              <a:cs typeface="Times New Roman"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62000" y="2514600"/>
            <a:ext cx="3581400" cy="3581400"/>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876800" y="2514600"/>
            <a:ext cx="3505200" cy="358139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675223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Objectives Of The Study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599" y="2489200"/>
            <a:ext cx="7924801" cy="3987800"/>
          </a:xfrm>
        </p:spPr>
        <p:txBody>
          <a:bodyPr>
            <a:noAutofit/>
          </a:bodyPr>
          <a:lstStyle/>
          <a:p>
            <a:pPr lvl="0" algn="just"/>
            <a:r>
              <a:rPr lang="en-US" b="1" dirty="0" smtClean="0">
                <a:latin typeface="Times New Roman" pitchFamily="18" charset="0"/>
                <a:cs typeface="Times New Roman" pitchFamily="18" charset="0"/>
              </a:rPr>
              <a:t>To carry out the literature review on car parking. ( light motor vehicles [LMV])</a:t>
            </a:r>
          </a:p>
          <a:p>
            <a:pPr lvl="0" algn="just"/>
            <a:r>
              <a:rPr lang="en-US" b="1" dirty="0" smtClean="0">
                <a:latin typeface="Times New Roman" pitchFamily="18" charset="0"/>
                <a:cs typeface="Times New Roman" pitchFamily="18" charset="0"/>
              </a:rPr>
              <a:t>To check the stability of the structure against wind.</a:t>
            </a:r>
          </a:p>
          <a:p>
            <a:pPr lvl="0" algn="just"/>
            <a:r>
              <a:rPr lang="en-US" b="1" dirty="0" smtClean="0">
                <a:latin typeface="Times New Roman" pitchFamily="18" charset="0"/>
                <a:cs typeface="Times New Roman" pitchFamily="18" charset="0"/>
              </a:rPr>
              <a:t>To carry out the survey of different types of vehicles in Kanpur.</a:t>
            </a:r>
          </a:p>
          <a:p>
            <a:pPr lvl="0" algn="just"/>
            <a:r>
              <a:rPr lang="en-US" b="1" dirty="0" smtClean="0">
                <a:latin typeface="Times New Roman" pitchFamily="18" charset="0"/>
                <a:cs typeface="Times New Roman" pitchFamily="18" charset="0"/>
              </a:rPr>
              <a:t>To identify the suitability of conventional car parking.</a:t>
            </a:r>
          </a:p>
          <a:p>
            <a:pPr lvl="0" algn="just"/>
            <a:r>
              <a:rPr lang="en-US" b="1" dirty="0" smtClean="0">
                <a:latin typeface="Times New Roman" pitchFamily="18" charset="0"/>
                <a:cs typeface="Times New Roman" pitchFamily="18" charset="0"/>
              </a:rPr>
              <a:t>To assess the existing parking demand and supply for the study area.</a:t>
            </a:r>
          </a:p>
          <a:p>
            <a:pPr lvl="0" algn="just"/>
            <a:r>
              <a:rPr lang="en-US" b="1" dirty="0" smtClean="0">
                <a:latin typeface="Times New Roman" pitchFamily="18" charset="0"/>
                <a:cs typeface="Times New Roman" pitchFamily="18" charset="0"/>
              </a:rPr>
              <a:t>To assess how the existing  car parking facility can be optimally used.</a:t>
            </a:r>
          </a:p>
          <a:p>
            <a:pPr lvl="0" algn="just"/>
            <a:r>
              <a:rPr lang="en-US" b="1" dirty="0" smtClean="0">
                <a:latin typeface="Times New Roman" pitchFamily="18" charset="0"/>
                <a:cs typeface="Times New Roman" pitchFamily="18" charset="0"/>
              </a:rPr>
              <a:t>To improve vehicular circulation in and around the study area.</a:t>
            </a:r>
          </a:p>
          <a:p>
            <a:pPr algn="just">
              <a:buNone/>
            </a:pPr>
            <a:endParaRPr lang="en-US" dirty="0">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Civic</Template>
  <TotalTime>1298</TotalTime>
  <Words>948</Words>
  <Application>Microsoft Office PowerPoint</Application>
  <PresentationFormat>On-screen Show (4:3)</PresentationFormat>
  <Paragraphs>88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 Boardroom</vt:lpstr>
      <vt:lpstr>Multilevel Parking For Light Vehicles </vt:lpstr>
      <vt:lpstr>Multi level car parking </vt:lpstr>
      <vt:lpstr>Introduction</vt:lpstr>
      <vt:lpstr>Slide 4</vt:lpstr>
      <vt:lpstr>Parking Issues In Kanpur</vt:lpstr>
      <vt:lpstr>Slide 6</vt:lpstr>
      <vt:lpstr>Traffic Jam At Parade Chauraha</vt:lpstr>
      <vt:lpstr>Vehicles Parked At Naveen Market</vt:lpstr>
      <vt:lpstr>Objectives Of The Study</vt:lpstr>
      <vt:lpstr>Methodology</vt:lpstr>
      <vt:lpstr>Public Survey</vt:lpstr>
      <vt:lpstr>Slide 12</vt:lpstr>
      <vt:lpstr>Slide 13</vt:lpstr>
      <vt:lpstr>On Street (Left) &amp; Off Street (Right) Parking</vt:lpstr>
      <vt:lpstr>Automated Multilevel Parking </vt:lpstr>
      <vt:lpstr>Slide 16</vt:lpstr>
      <vt:lpstr>Keywords: </vt:lpstr>
      <vt:lpstr>Advantages Of Multilevel Parking</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title>
  <dc:creator>Akr</dc:creator>
  <cp:lastModifiedBy>GAURAV</cp:lastModifiedBy>
  <cp:revision>241</cp:revision>
  <dcterms:created xsi:type="dcterms:W3CDTF">2013-12-06T09:12:08Z</dcterms:created>
  <dcterms:modified xsi:type="dcterms:W3CDTF">2020-02-22T06:17:19Z</dcterms:modified>
</cp:coreProperties>
</file>