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7" r:id="rId5"/>
    <p:sldId id="265" r:id="rId6"/>
    <p:sldId id="266" r:id="rId7"/>
    <p:sldId id="268" r:id="rId8"/>
    <p:sldId id="261" r:id="rId9"/>
    <p:sldId id="260" r:id="rId10"/>
    <p:sldId id="262" r:id="rId11"/>
    <p:sldId id="263" r:id="rId12"/>
    <p:sldId id="264"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5"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B6E46A6-5199-4283-8F79-E12EA25430BC}" type="datetimeFigureOut">
              <a:rPr lang="en-US" smtClean="0"/>
              <a:pPr/>
              <a:t>3/4/2020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9C89567E-7F54-4C16-9B31-A0F88B6B4D60}"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6E46A6-5199-4283-8F79-E12EA25430BC}" type="datetimeFigureOut">
              <a:rPr lang="en-US" smtClean="0"/>
              <a:pPr/>
              <a:t>3/4/2020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89567E-7F54-4C16-9B31-A0F88B6B4D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6E46A6-5199-4283-8F79-E12EA25430BC}" type="datetimeFigureOut">
              <a:rPr lang="en-US" smtClean="0"/>
              <a:pPr/>
              <a:t>3/4/2020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89567E-7F54-4C16-9B31-A0F88B6B4D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6E46A6-5199-4283-8F79-E12EA25430BC}" type="datetimeFigureOut">
              <a:rPr lang="en-US" smtClean="0"/>
              <a:pPr/>
              <a:t>3/4/2020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89567E-7F54-4C16-9B31-A0F88B6B4D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6E46A6-5199-4283-8F79-E12EA25430BC}" type="datetimeFigureOut">
              <a:rPr lang="en-US" smtClean="0"/>
              <a:pPr/>
              <a:t>3/4/2020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89567E-7F54-4C16-9B31-A0F88B6B4D6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6E46A6-5199-4283-8F79-E12EA25430BC}" type="datetimeFigureOut">
              <a:rPr lang="en-US" smtClean="0"/>
              <a:pPr/>
              <a:t>3/4/2020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C89567E-7F54-4C16-9B31-A0F88B6B4D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6E46A6-5199-4283-8F79-E12EA25430BC}" type="datetimeFigureOut">
              <a:rPr lang="en-US" smtClean="0"/>
              <a:pPr/>
              <a:t>3/4/2020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C89567E-7F54-4C16-9B31-A0F88B6B4D6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B6E46A6-5199-4283-8F79-E12EA25430BC}" type="datetimeFigureOut">
              <a:rPr lang="en-US" smtClean="0"/>
              <a:pPr/>
              <a:t>3/4/2020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C89567E-7F54-4C16-9B31-A0F88B6B4D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B6E46A6-5199-4283-8F79-E12EA25430BC}" type="datetimeFigureOut">
              <a:rPr lang="en-US" smtClean="0"/>
              <a:pPr/>
              <a:t>3/4/2020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C89567E-7F54-4C16-9B31-A0F88B6B4D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6E46A6-5199-4283-8F79-E12EA25430BC}" type="datetimeFigureOut">
              <a:rPr lang="en-US" smtClean="0"/>
              <a:pPr/>
              <a:t>3/4/2020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C89567E-7F54-4C16-9B31-A0F88B6B4D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B6E46A6-5199-4283-8F79-E12EA25430BC}" type="datetimeFigureOut">
              <a:rPr lang="en-US" smtClean="0"/>
              <a:pPr/>
              <a:t>3/4/2020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9C89567E-7F54-4C16-9B31-A0F88B6B4D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B6E46A6-5199-4283-8F79-E12EA25430BC}" type="datetimeFigureOut">
              <a:rPr lang="en-US" smtClean="0"/>
              <a:pPr/>
              <a:t>3/4/2020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C89567E-7F54-4C16-9B31-A0F88B6B4D6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power quality"/>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2" name="Title 1"/>
          <p:cNvSpPr>
            <a:spLocks noGrp="1"/>
          </p:cNvSpPr>
          <p:nvPr>
            <p:ph type="ctrTitle"/>
          </p:nvPr>
        </p:nvSpPr>
        <p:spPr>
          <a:xfrm>
            <a:off x="685800" y="2130425"/>
            <a:ext cx="7772400" cy="2441575"/>
          </a:xfrm>
        </p:spPr>
        <p:txBody>
          <a:bodyPr>
            <a:noAutofit/>
          </a:bodyPr>
          <a:lstStyle/>
          <a:p>
            <a:r>
              <a:rPr lang="en-US" sz="5400" dirty="0" smtClean="0">
                <a:solidFill>
                  <a:srgbClr val="FFFF00"/>
                </a:solidFill>
                <a:latin typeface="Arial Black" pitchFamily="34" charset="0"/>
              </a:rPr>
              <a:t>INTRODUCTION TO POWER QUALITY</a:t>
            </a:r>
            <a:br>
              <a:rPr lang="en-US" sz="5400" dirty="0" smtClean="0">
                <a:solidFill>
                  <a:srgbClr val="FFFF00"/>
                </a:solidFill>
                <a:latin typeface="Arial Black" pitchFamily="34" charset="0"/>
              </a:rPr>
            </a:br>
            <a:r>
              <a:rPr lang="en-US" sz="5400" dirty="0" smtClean="0">
                <a:solidFill>
                  <a:srgbClr val="FFFF00"/>
                </a:solidFill>
                <a:latin typeface="Arial Black" pitchFamily="34" charset="0"/>
              </a:rPr>
              <a:t>AND FACTS</a:t>
            </a:r>
            <a:endParaRPr lang="en-US" sz="5400" dirty="0">
              <a:solidFill>
                <a:srgbClr val="FFFF00"/>
              </a:solidFill>
              <a:latin typeface="Arial Black" pitchFamily="34" charset="0"/>
            </a:endParaRPr>
          </a:p>
        </p:txBody>
      </p:sp>
      <p:sp>
        <p:nvSpPr>
          <p:cNvPr id="4" name="TextBox 3"/>
          <p:cNvSpPr txBox="1"/>
          <p:nvPr/>
        </p:nvSpPr>
        <p:spPr>
          <a:xfrm>
            <a:off x="5867400" y="5257800"/>
            <a:ext cx="3276601" cy="1200329"/>
          </a:xfrm>
          <a:prstGeom prst="rect">
            <a:avLst/>
          </a:prstGeom>
          <a:noFill/>
        </p:spPr>
        <p:txBody>
          <a:bodyPr wrap="square" rtlCol="0">
            <a:spAutoFit/>
          </a:bodyPr>
          <a:lstStyle/>
          <a:p>
            <a:r>
              <a:rPr lang="en-US" sz="3600" dirty="0" err="1" smtClean="0">
                <a:solidFill>
                  <a:srgbClr val="FFC000"/>
                </a:solidFill>
                <a:latin typeface="Bahnschrift SemiBold" pitchFamily="34" charset="0"/>
              </a:rPr>
              <a:t>Shivani</a:t>
            </a:r>
            <a:r>
              <a:rPr lang="en-US" sz="3600" dirty="0" smtClean="0">
                <a:solidFill>
                  <a:srgbClr val="FFC000"/>
                </a:solidFill>
                <a:latin typeface="Bahnschrift SemiBold" pitchFamily="34" charset="0"/>
              </a:rPr>
              <a:t> </a:t>
            </a:r>
            <a:r>
              <a:rPr lang="en-US" sz="3600" dirty="0" err="1" smtClean="0">
                <a:solidFill>
                  <a:srgbClr val="FFC000"/>
                </a:solidFill>
                <a:latin typeface="Bahnschrift SemiBold" pitchFamily="34" charset="0"/>
              </a:rPr>
              <a:t>Mishra</a:t>
            </a:r>
            <a:endParaRPr lang="en-US" sz="3600" dirty="0" smtClean="0">
              <a:solidFill>
                <a:srgbClr val="FFC000"/>
              </a:solidFill>
              <a:latin typeface="Bahnschrift SemiBold" pitchFamily="34" charset="0"/>
            </a:endParaRPr>
          </a:p>
          <a:p>
            <a:r>
              <a:rPr lang="en-US" sz="3600" dirty="0" smtClean="0">
                <a:solidFill>
                  <a:srgbClr val="FFC000"/>
                </a:solidFill>
                <a:latin typeface="Bahnschrift SemiBold" pitchFamily="34" charset="0"/>
              </a:rPr>
              <a:t>  Lecturer (EN)</a:t>
            </a:r>
            <a:endParaRPr lang="en-US" sz="3600" dirty="0">
              <a:solidFill>
                <a:srgbClr val="FFC000"/>
              </a:solidFill>
              <a:latin typeface="Bahnschrift Semi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505200"/>
            <a:ext cx="3505200" cy="3170099"/>
          </a:xfrm>
          <a:prstGeom prst="rect">
            <a:avLst/>
          </a:prstGeom>
        </p:spPr>
        <p:txBody>
          <a:bodyPr wrap="square">
            <a:spAutoFit/>
          </a:bodyPr>
          <a:lstStyle/>
          <a:p>
            <a:r>
              <a:rPr lang="en-US" sz="2000" dirty="0" smtClean="0"/>
              <a:t>Dynamic Voltage Restorers (DVR) are complicated static devices which work by adding the ‘missing’ voltage during a voltage sag. Basically this means that the device injects voltage into the system in order to bring the voltage back up to the level required by the load.</a:t>
            </a:r>
            <a:endParaRPr lang="en-US" sz="2000" dirty="0"/>
          </a:p>
        </p:txBody>
      </p:sp>
      <p:pic>
        <p:nvPicPr>
          <p:cNvPr id="1026" name="Picture 2" descr="https://www.brainkart.com/media/extra/05NM4iO.jpg"/>
          <p:cNvPicPr>
            <a:picLocks noChangeAspect="1" noChangeArrowheads="1"/>
          </p:cNvPicPr>
          <p:nvPr/>
        </p:nvPicPr>
        <p:blipFill>
          <a:blip r:embed="rId2"/>
          <a:srcRect/>
          <a:stretch>
            <a:fillRect/>
          </a:stretch>
        </p:blipFill>
        <p:spPr bwMode="auto">
          <a:xfrm>
            <a:off x="0" y="533400"/>
            <a:ext cx="3733800" cy="2895600"/>
          </a:xfrm>
          <a:prstGeom prst="rect">
            <a:avLst/>
          </a:prstGeom>
          <a:noFill/>
        </p:spPr>
      </p:pic>
      <p:sp>
        <p:nvSpPr>
          <p:cNvPr id="7" name="TextBox 6"/>
          <p:cNvSpPr txBox="1"/>
          <p:nvPr/>
        </p:nvSpPr>
        <p:spPr>
          <a:xfrm>
            <a:off x="4724400" y="3505200"/>
            <a:ext cx="4114800" cy="3139321"/>
          </a:xfrm>
          <a:prstGeom prst="rect">
            <a:avLst/>
          </a:prstGeom>
          <a:noFill/>
        </p:spPr>
        <p:txBody>
          <a:bodyPr wrap="square" rtlCol="0">
            <a:spAutoFit/>
          </a:bodyPr>
          <a:lstStyle/>
          <a:p>
            <a:r>
              <a:rPr lang="en-US" sz="2000" dirty="0" smtClean="0"/>
              <a:t>A Ferro resonant transformer, also known as a constant voltage transformer (CVT), is a transformer that operates in the saturation region of the transformer B-H curve.</a:t>
            </a:r>
          </a:p>
          <a:p>
            <a:r>
              <a:rPr lang="en-US" sz="2000" baseline="30000" dirty="0" smtClean="0"/>
              <a:t> </a:t>
            </a:r>
            <a:endParaRPr lang="en-US" sz="2000" dirty="0" smtClean="0"/>
          </a:p>
          <a:p>
            <a:r>
              <a:rPr lang="en-US" sz="2000" baseline="30000" dirty="0" smtClean="0"/>
              <a:t> </a:t>
            </a:r>
            <a:r>
              <a:rPr lang="en-US" sz="2000" dirty="0" smtClean="0"/>
              <a:t>Voltage sags down to 30 % retained voltage can be mitigated through the use of Ferro resonant transformers.</a:t>
            </a:r>
          </a:p>
          <a:p>
            <a:endParaRPr lang="en-US" dirty="0"/>
          </a:p>
        </p:txBody>
      </p:sp>
      <p:pic>
        <p:nvPicPr>
          <p:cNvPr id="1028" name="Picture 4" descr="https://www.brainkart.com/media/extra/jOuee43.jpg"/>
          <p:cNvPicPr>
            <a:picLocks noChangeAspect="1" noChangeArrowheads="1"/>
          </p:cNvPicPr>
          <p:nvPr/>
        </p:nvPicPr>
        <p:blipFill>
          <a:blip r:embed="rId3"/>
          <a:srcRect/>
          <a:stretch>
            <a:fillRect/>
          </a:stretch>
        </p:blipFill>
        <p:spPr bwMode="auto">
          <a:xfrm>
            <a:off x="4876800" y="533400"/>
            <a:ext cx="3762375" cy="27432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electrical transients in power quality"/>
          <p:cNvPicPr>
            <a:picLocks noChangeAspect="1" noChangeArrowheads="1"/>
          </p:cNvPicPr>
          <p:nvPr/>
        </p:nvPicPr>
        <p:blipFill>
          <a:blip r:embed="rId2"/>
          <a:srcRect/>
          <a:stretch>
            <a:fillRect/>
          </a:stretch>
        </p:blipFill>
        <p:spPr bwMode="auto">
          <a:xfrm>
            <a:off x="2133600" y="4191000"/>
            <a:ext cx="4724400" cy="2286000"/>
          </a:xfrm>
          <a:prstGeom prst="rect">
            <a:avLst/>
          </a:prstGeom>
          <a:noFill/>
        </p:spPr>
      </p:pic>
      <p:sp>
        <p:nvSpPr>
          <p:cNvPr id="3" name="TextBox 2"/>
          <p:cNvSpPr txBox="1"/>
          <p:nvPr/>
        </p:nvSpPr>
        <p:spPr>
          <a:xfrm>
            <a:off x="1143000" y="2133600"/>
            <a:ext cx="6858000" cy="1477328"/>
          </a:xfrm>
          <a:prstGeom prst="rect">
            <a:avLst/>
          </a:prstGeom>
          <a:noFill/>
        </p:spPr>
        <p:txBody>
          <a:bodyPr wrap="square" rtlCol="0">
            <a:spAutoFit/>
          </a:bodyPr>
          <a:lstStyle/>
          <a:p>
            <a:r>
              <a:rPr lang="en-US" b="1" dirty="0" smtClean="0"/>
              <a:t>Transients</a:t>
            </a:r>
            <a:r>
              <a:rPr lang="en-US" dirty="0" smtClean="0"/>
              <a:t> are power quality disturbances that involve destructive high magnitudes of current and voltage or even both. It may reach thousands of volts and amps even in low voltage systems. However, such phenomena only exist in a very short duration from less than 50 nanoseconds to as long as 50 milliseconds.</a:t>
            </a:r>
            <a:endParaRPr lang="en-US" dirty="0"/>
          </a:p>
        </p:txBody>
      </p:sp>
      <p:sp>
        <p:nvSpPr>
          <p:cNvPr id="5" name="Rounded Rectangle 4"/>
          <p:cNvSpPr/>
          <p:nvPr/>
        </p:nvSpPr>
        <p:spPr>
          <a:xfrm>
            <a:off x="685800" y="685800"/>
            <a:ext cx="7848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Electrical Transients</a:t>
            </a:r>
            <a:endParaRPr lang="en-US"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Image result for electrical transients in power quality lightning strok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extBox 1"/>
          <p:cNvSpPr txBox="1"/>
          <p:nvPr/>
        </p:nvSpPr>
        <p:spPr>
          <a:xfrm>
            <a:off x="838200" y="1143000"/>
            <a:ext cx="7848600" cy="4247317"/>
          </a:xfrm>
          <a:prstGeom prst="rect">
            <a:avLst/>
          </a:prstGeom>
          <a:noFill/>
        </p:spPr>
        <p:txBody>
          <a:bodyPr wrap="square" rtlCol="0">
            <a:spAutoFit/>
          </a:bodyPr>
          <a:lstStyle/>
          <a:p>
            <a:r>
              <a:rPr lang="en-US" dirty="0" smtClean="0"/>
              <a:t/>
            </a:r>
            <a:br>
              <a:rPr lang="en-US" dirty="0" smtClean="0"/>
            </a:br>
            <a:endParaRPr lang="en-US" dirty="0" smtClean="0"/>
          </a:p>
          <a:p>
            <a:pPr marL="342900" indent="-342900">
              <a:buFont typeface="+mj-lt"/>
              <a:buAutoNum type="arabicPeriod"/>
            </a:pPr>
            <a:r>
              <a:rPr lang="en-US" sz="2400" dirty="0" smtClean="0">
                <a:solidFill>
                  <a:srgbClr val="FFFF00"/>
                </a:solidFill>
              </a:rPr>
              <a:t>Lightning Strikes</a:t>
            </a:r>
          </a:p>
          <a:p>
            <a:pPr marL="342900" indent="-342900">
              <a:buFont typeface="+mj-lt"/>
              <a:buAutoNum type="arabicPeriod"/>
            </a:pPr>
            <a:r>
              <a:rPr lang="en-US" sz="2400" dirty="0" smtClean="0">
                <a:solidFill>
                  <a:srgbClr val="FFFF00"/>
                </a:solidFill>
              </a:rPr>
              <a:t>Switching activities</a:t>
            </a:r>
          </a:p>
          <a:p>
            <a:r>
              <a:rPr lang="en-US" sz="2400" dirty="0" smtClean="0">
                <a:solidFill>
                  <a:srgbClr val="FFFF00"/>
                </a:solidFill>
              </a:rPr>
              <a:t>·         Opening and closing of disconnects </a:t>
            </a:r>
            <a:r>
              <a:rPr lang="en-US" sz="2400" dirty="0" err="1" smtClean="0">
                <a:solidFill>
                  <a:srgbClr val="FFFF00"/>
                </a:solidFill>
              </a:rPr>
              <a:t>onenergized</a:t>
            </a:r>
            <a:r>
              <a:rPr lang="en-US" sz="2400" dirty="0" smtClean="0">
                <a:solidFill>
                  <a:srgbClr val="FFFF00"/>
                </a:solidFill>
              </a:rPr>
              <a:t> lines</a:t>
            </a:r>
          </a:p>
          <a:p>
            <a:r>
              <a:rPr lang="en-US" sz="2400" dirty="0" smtClean="0">
                <a:solidFill>
                  <a:srgbClr val="FFFF00"/>
                </a:solidFill>
              </a:rPr>
              <a:t>·         Capacitor bank switching</a:t>
            </a:r>
          </a:p>
          <a:p>
            <a:r>
              <a:rPr lang="en-US" sz="2400" dirty="0" smtClean="0">
                <a:solidFill>
                  <a:srgbClr val="FFFF00"/>
                </a:solidFill>
              </a:rPr>
              <a:t>·         Reclosing operations</a:t>
            </a:r>
          </a:p>
          <a:p>
            <a:r>
              <a:rPr lang="en-US" sz="2400" dirty="0" smtClean="0">
                <a:solidFill>
                  <a:srgbClr val="FFFF00"/>
                </a:solidFill>
              </a:rPr>
              <a:t>·         Tap changing on transformers</a:t>
            </a:r>
          </a:p>
          <a:p>
            <a:pPr marL="342900" indent="-342900"/>
            <a:r>
              <a:rPr lang="en-US" sz="2400" dirty="0" smtClean="0">
                <a:solidFill>
                  <a:srgbClr val="FFFF00"/>
                </a:solidFill>
              </a:rPr>
              <a:t>3.Loose connections in the distribution system that results to arcing Accidents, human error, animals and bad weather conditions Neighboring facilities.</a:t>
            </a:r>
          </a:p>
          <a:p>
            <a:endParaRPr lang="en-US" dirty="0"/>
          </a:p>
        </p:txBody>
      </p:sp>
      <p:sp>
        <p:nvSpPr>
          <p:cNvPr id="3" name="Rectangle 2"/>
          <p:cNvSpPr/>
          <p:nvPr/>
        </p:nvSpPr>
        <p:spPr>
          <a:xfrm>
            <a:off x="1143000" y="457200"/>
            <a:ext cx="7086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90600" y="304801"/>
            <a:ext cx="6934200" cy="1754326"/>
          </a:xfrm>
          <a:prstGeom prst="rect">
            <a:avLst/>
          </a:prstGeom>
          <a:noFill/>
        </p:spPr>
        <p:txBody>
          <a:bodyPr wrap="square" lIns="91440" tIns="45720" rIns="91440" bIns="45720">
            <a:spAutoFit/>
          </a:bodyPr>
          <a:lstStyle/>
          <a:p>
            <a:pPr algn="ctr"/>
            <a:r>
              <a:rPr lang="en-US" sz="4000" b="1" dirty="0" smtClean="0"/>
              <a:t>Sources of Transients</a:t>
            </a:r>
            <a:r>
              <a:rPr lang="en-US" sz="5400" dirty="0" smtClean="0"/>
              <a:t> </a:t>
            </a:r>
          </a:p>
          <a:p>
            <a:pPr algn="ct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990600"/>
            <a:ext cx="8382000" cy="5539978"/>
          </a:xfrm>
          <a:prstGeom prst="rect">
            <a:avLst/>
          </a:prstGeom>
          <a:noFill/>
        </p:spPr>
        <p:txBody>
          <a:bodyPr wrap="square" rtlCol="0">
            <a:spAutoFit/>
          </a:bodyPr>
          <a:lstStyle/>
          <a:p>
            <a:pPr lvl="0" eaLnBrk="0" fontAlgn="base" hangingPunct="0">
              <a:spcBef>
                <a:spcPct val="0"/>
              </a:spcBef>
              <a:spcAft>
                <a:spcPct val="0"/>
              </a:spcAft>
            </a:pPr>
            <a:r>
              <a:rPr lang="en-US" dirty="0" smtClean="0">
                <a:solidFill>
                  <a:srgbClr val="FFC000"/>
                </a:solidFill>
                <a:latin typeface="Arial" pitchFamily="34" charset="0"/>
                <a:cs typeface="Arial" pitchFamily="34" charset="0"/>
              </a:rPr>
              <a:t/>
            </a:r>
            <a:br>
              <a:rPr lang="en-US" dirty="0" smtClean="0">
                <a:solidFill>
                  <a:srgbClr val="FFC000"/>
                </a:solidFill>
                <a:latin typeface="Arial" pitchFamily="34" charset="0"/>
                <a:cs typeface="Arial" pitchFamily="34" charset="0"/>
              </a:rPr>
            </a:br>
            <a:endParaRPr lang="en-US" sz="1400" dirty="0" smtClean="0">
              <a:solidFill>
                <a:srgbClr val="FFC000"/>
              </a:solidFill>
              <a:latin typeface="Arial" pitchFamily="34" charset="0"/>
              <a:cs typeface="Arial" pitchFamily="34" charset="0"/>
            </a:endParaRPr>
          </a:p>
          <a:p>
            <a:pPr lvl="0" eaLnBrk="0" fontAlgn="base" hangingPunct="0">
              <a:spcBef>
                <a:spcPct val="0"/>
              </a:spcBef>
              <a:spcAft>
                <a:spcPct val="0"/>
              </a:spcAft>
            </a:pPr>
            <a:r>
              <a:rPr lang="en-US" sz="1400" dirty="0" smtClean="0">
                <a:solidFill>
                  <a:srgbClr val="FFC000"/>
                </a:solidFill>
                <a:latin typeface="Arial" pitchFamily="34" charset="0"/>
                <a:cs typeface="Arial" pitchFamily="34" charset="0"/>
              </a:rPr>
              <a:t>Electronic Equipment</a:t>
            </a:r>
          </a:p>
          <a:p>
            <a:pPr lvl="0" eaLnBrk="0" fontAlgn="base" hangingPunct="0">
              <a:spcBef>
                <a:spcPct val="0"/>
              </a:spcBef>
              <a:spcAft>
                <a:spcPct val="0"/>
              </a:spcAft>
            </a:pPr>
            <a:r>
              <a:rPr lang="en-US" sz="1400" dirty="0" smtClean="0">
                <a:solidFill>
                  <a:srgbClr val="FFC000"/>
                </a:solidFill>
                <a:latin typeface="Wingdings" pitchFamily="2" charset="2"/>
                <a:cs typeface="Arial" pitchFamily="34" charset="0"/>
              </a:rPr>
              <a:t>Ø</a:t>
            </a:r>
            <a:r>
              <a:rPr lang="en-US" sz="1400" dirty="0" smtClean="0">
                <a:solidFill>
                  <a:srgbClr val="FFC000"/>
                </a:solidFill>
                <a:latin typeface="Times New Roman" pitchFamily="18" charset="0"/>
                <a:cs typeface="Times New Roman" pitchFamily="18" charset="0"/>
              </a:rPr>
              <a:t>  </a:t>
            </a:r>
            <a:r>
              <a:rPr lang="en-US" sz="1400" dirty="0" smtClean="0">
                <a:solidFill>
                  <a:srgbClr val="FFC000"/>
                </a:solidFill>
                <a:latin typeface="Arial" pitchFamily="34" charset="0"/>
                <a:cs typeface="Arial" pitchFamily="34" charset="0"/>
              </a:rPr>
              <a:t>Equipment will malfunction and produces corrupted results</a:t>
            </a:r>
          </a:p>
          <a:p>
            <a:pPr lvl="0" eaLnBrk="0" fontAlgn="base" hangingPunct="0">
              <a:spcBef>
                <a:spcPct val="0"/>
              </a:spcBef>
              <a:spcAft>
                <a:spcPct val="0"/>
              </a:spcAft>
            </a:pPr>
            <a:r>
              <a:rPr lang="en-US" sz="1400" dirty="0" smtClean="0">
                <a:solidFill>
                  <a:srgbClr val="FFC000"/>
                </a:solidFill>
                <a:latin typeface="Wingdings" pitchFamily="2" charset="2"/>
                <a:cs typeface="Arial" pitchFamily="34" charset="0"/>
              </a:rPr>
              <a:t>Ø</a:t>
            </a:r>
            <a:r>
              <a:rPr lang="en-US" sz="1400" dirty="0" smtClean="0">
                <a:solidFill>
                  <a:srgbClr val="FFC000"/>
                </a:solidFill>
                <a:latin typeface="Times New Roman" pitchFamily="18" charset="0"/>
                <a:cs typeface="Times New Roman" pitchFamily="18" charset="0"/>
              </a:rPr>
              <a:t>  </a:t>
            </a:r>
            <a:r>
              <a:rPr lang="en-US" sz="1400" dirty="0" smtClean="0">
                <a:solidFill>
                  <a:srgbClr val="FFC000"/>
                </a:solidFill>
                <a:latin typeface="Arial" pitchFamily="34" charset="0"/>
                <a:cs typeface="Arial" pitchFamily="34" charset="0"/>
              </a:rPr>
              <a:t>Improper specification and installation of TVSS can aggravate the failures</a:t>
            </a:r>
          </a:p>
          <a:p>
            <a:pPr lvl="0" eaLnBrk="0" fontAlgn="base" hangingPunct="0">
              <a:spcBef>
                <a:spcPct val="0"/>
              </a:spcBef>
              <a:spcAft>
                <a:spcPct val="0"/>
              </a:spcAft>
            </a:pPr>
            <a:r>
              <a:rPr lang="en-US" sz="1400" dirty="0" smtClean="0">
                <a:solidFill>
                  <a:srgbClr val="FFC000"/>
                </a:solidFill>
                <a:latin typeface="Wingdings" pitchFamily="2" charset="2"/>
                <a:cs typeface="Arial" pitchFamily="34" charset="0"/>
              </a:rPr>
              <a:t>Ø</a:t>
            </a:r>
            <a:r>
              <a:rPr lang="en-US" sz="1400" dirty="0" smtClean="0">
                <a:solidFill>
                  <a:srgbClr val="FFC000"/>
                </a:solidFill>
                <a:latin typeface="Times New Roman" pitchFamily="18" charset="0"/>
                <a:cs typeface="Times New Roman" pitchFamily="18" charset="0"/>
              </a:rPr>
              <a:t>  </a:t>
            </a:r>
            <a:r>
              <a:rPr lang="en-US" sz="1400" dirty="0" smtClean="0">
                <a:solidFill>
                  <a:srgbClr val="FFC000"/>
                </a:solidFill>
                <a:latin typeface="Arial" pitchFamily="34" charset="0"/>
                <a:cs typeface="Arial" pitchFamily="34" charset="0"/>
              </a:rPr>
              <a:t>Efficiency of electronic devices will be reduced</a:t>
            </a:r>
          </a:p>
          <a:p>
            <a:pPr lvl="0" eaLnBrk="0" fontAlgn="base" hangingPunct="0">
              <a:spcBef>
                <a:spcPct val="0"/>
              </a:spcBef>
              <a:spcAft>
                <a:spcPct val="0"/>
              </a:spcAft>
            </a:pPr>
            <a:r>
              <a:rPr lang="en-US" sz="1400" dirty="0" smtClean="0">
                <a:solidFill>
                  <a:srgbClr val="FFC000"/>
                </a:solidFill>
                <a:latin typeface="Arial" pitchFamily="34" charset="0"/>
                <a:cs typeface="Arial" pitchFamily="34" charset="0"/>
              </a:rPr>
              <a:t/>
            </a:r>
            <a:br>
              <a:rPr lang="en-US" sz="1400" dirty="0" smtClean="0">
                <a:solidFill>
                  <a:srgbClr val="FFC000"/>
                </a:solidFill>
                <a:latin typeface="Arial" pitchFamily="34" charset="0"/>
                <a:cs typeface="Arial" pitchFamily="34" charset="0"/>
              </a:rPr>
            </a:br>
            <a:endParaRPr lang="en-US" sz="1400" dirty="0" smtClean="0">
              <a:solidFill>
                <a:srgbClr val="FFC000"/>
              </a:solidFill>
              <a:latin typeface="Arial" pitchFamily="34" charset="0"/>
              <a:cs typeface="Arial" pitchFamily="34" charset="0"/>
            </a:endParaRPr>
          </a:p>
          <a:p>
            <a:pPr lvl="0" eaLnBrk="0" fontAlgn="base" hangingPunct="0">
              <a:spcBef>
                <a:spcPct val="0"/>
              </a:spcBef>
              <a:spcAft>
                <a:spcPct val="0"/>
              </a:spcAft>
            </a:pPr>
            <a:r>
              <a:rPr lang="en-US" sz="1400" dirty="0" smtClean="0">
                <a:solidFill>
                  <a:srgbClr val="FFC000"/>
                </a:solidFill>
                <a:latin typeface="Arial" pitchFamily="34" charset="0"/>
                <a:cs typeface="Arial" pitchFamily="34" charset="0"/>
              </a:rPr>
              <a:t>Motors</a:t>
            </a:r>
          </a:p>
          <a:p>
            <a:pPr lvl="0" eaLnBrk="0" fontAlgn="base" hangingPunct="0">
              <a:spcBef>
                <a:spcPct val="0"/>
              </a:spcBef>
              <a:spcAft>
                <a:spcPct val="0"/>
              </a:spcAft>
            </a:pPr>
            <a:r>
              <a:rPr lang="en-US" sz="1400" dirty="0" smtClean="0">
                <a:solidFill>
                  <a:srgbClr val="FFC000"/>
                </a:solidFill>
                <a:latin typeface="Wingdings" pitchFamily="2" charset="2"/>
                <a:cs typeface="Arial" pitchFamily="34" charset="0"/>
              </a:rPr>
              <a:t>Ø</a:t>
            </a:r>
            <a:r>
              <a:rPr lang="en-US" sz="1400" dirty="0" smtClean="0">
                <a:solidFill>
                  <a:srgbClr val="FFC000"/>
                </a:solidFill>
                <a:latin typeface="Times New Roman" pitchFamily="18" charset="0"/>
                <a:cs typeface="Times New Roman" pitchFamily="18" charset="0"/>
              </a:rPr>
              <a:t>  </a:t>
            </a:r>
            <a:r>
              <a:rPr lang="en-US" sz="1400" dirty="0" smtClean="0">
                <a:solidFill>
                  <a:srgbClr val="FFC000"/>
                </a:solidFill>
                <a:latin typeface="Arial" pitchFamily="34" charset="0"/>
                <a:cs typeface="Arial" pitchFamily="34" charset="0"/>
              </a:rPr>
              <a:t>Transients will make motors run at higher temperatures</a:t>
            </a:r>
          </a:p>
          <a:p>
            <a:pPr lvl="0" eaLnBrk="0" fontAlgn="base" hangingPunct="0">
              <a:spcBef>
                <a:spcPct val="0"/>
              </a:spcBef>
              <a:spcAft>
                <a:spcPct val="0"/>
              </a:spcAft>
            </a:pPr>
            <a:r>
              <a:rPr lang="en-US" sz="1400" dirty="0" smtClean="0">
                <a:solidFill>
                  <a:srgbClr val="FFC000"/>
                </a:solidFill>
                <a:latin typeface="Wingdings" pitchFamily="2" charset="2"/>
                <a:cs typeface="Arial" pitchFamily="34" charset="0"/>
              </a:rPr>
              <a:t>Ø</a:t>
            </a:r>
            <a:r>
              <a:rPr lang="en-US" sz="1400" dirty="0" smtClean="0">
                <a:solidFill>
                  <a:srgbClr val="FFC000"/>
                </a:solidFill>
                <a:latin typeface="Times New Roman" pitchFamily="18" charset="0"/>
                <a:cs typeface="Times New Roman" pitchFamily="18" charset="0"/>
              </a:rPr>
              <a:t>  </a:t>
            </a:r>
            <a:r>
              <a:rPr lang="en-US" sz="1400" dirty="0" smtClean="0">
                <a:solidFill>
                  <a:srgbClr val="FFC000"/>
                </a:solidFill>
                <a:latin typeface="Arial" pitchFamily="34" charset="0"/>
                <a:cs typeface="Arial" pitchFamily="34" charset="0"/>
              </a:rPr>
              <a:t>Result in micro-jogging leading to motor vibration, excessive heat and noise</a:t>
            </a:r>
          </a:p>
          <a:p>
            <a:pPr lvl="0" eaLnBrk="0" fontAlgn="base" hangingPunct="0">
              <a:spcBef>
                <a:spcPct val="0"/>
              </a:spcBef>
              <a:spcAft>
                <a:spcPct val="0"/>
              </a:spcAft>
            </a:pPr>
            <a:r>
              <a:rPr lang="en-US" sz="1400" dirty="0" smtClean="0">
                <a:solidFill>
                  <a:srgbClr val="FFC000"/>
                </a:solidFill>
                <a:latin typeface="Wingdings" pitchFamily="2" charset="2"/>
                <a:cs typeface="Arial" pitchFamily="34" charset="0"/>
              </a:rPr>
              <a:t>Ø</a:t>
            </a:r>
            <a:r>
              <a:rPr lang="en-US" sz="1400" dirty="0" smtClean="0">
                <a:solidFill>
                  <a:srgbClr val="FFC000"/>
                </a:solidFill>
                <a:latin typeface="Times New Roman" pitchFamily="18" charset="0"/>
                <a:cs typeface="Times New Roman" pitchFamily="18" charset="0"/>
              </a:rPr>
              <a:t>  </a:t>
            </a:r>
            <a:r>
              <a:rPr lang="en-US" sz="1400" dirty="0" smtClean="0">
                <a:solidFill>
                  <a:srgbClr val="FFC000"/>
                </a:solidFill>
                <a:latin typeface="Arial" pitchFamily="34" charset="0"/>
                <a:cs typeface="Arial" pitchFamily="34" charset="0"/>
              </a:rPr>
              <a:t>Degrades the insulation of the motor winding resulting to equipment failure.</a:t>
            </a:r>
          </a:p>
          <a:p>
            <a:pPr lvl="0" eaLnBrk="0" fontAlgn="base" hangingPunct="0">
              <a:spcBef>
                <a:spcPct val="0"/>
              </a:spcBef>
              <a:spcAft>
                <a:spcPct val="0"/>
              </a:spcAft>
            </a:pPr>
            <a:r>
              <a:rPr lang="en-US" sz="1400" dirty="0" smtClean="0">
                <a:solidFill>
                  <a:srgbClr val="FFC000"/>
                </a:solidFill>
                <a:latin typeface="Wingdings" pitchFamily="2" charset="2"/>
                <a:cs typeface="Arial" pitchFamily="34" charset="0"/>
              </a:rPr>
              <a:t>Ø</a:t>
            </a:r>
            <a:r>
              <a:rPr lang="en-US" sz="1400" dirty="0" smtClean="0">
                <a:solidFill>
                  <a:srgbClr val="FFC000"/>
                </a:solidFill>
                <a:latin typeface="Times New Roman" pitchFamily="18" charset="0"/>
                <a:cs typeface="Times New Roman" pitchFamily="18" charset="0"/>
              </a:rPr>
              <a:t>  </a:t>
            </a:r>
            <a:r>
              <a:rPr lang="en-US" sz="1400" dirty="0" smtClean="0">
                <a:solidFill>
                  <a:srgbClr val="FFC000"/>
                </a:solidFill>
                <a:latin typeface="Arial" pitchFamily="34" charset="0"/>
                <a:cs typeface="Arial" pitchFamily="34" charset="0"/>
              </a:rPr>
              <a:t>Increases the motor’s losses (hysteresis) and its operating temperature</a:t>
            </a:r>
          </a:p>
          <a:p>
            <a:pPr lvl="0" eaLnBrk="0" fontAlgn="base" hangingPunct="0">
              <a:spcBef>
                <a:spcPct val="0"/>
              </a:spcBef>
              <a:spcAft>
                <a:spcPct val="0"/>
              </a:spcAft>
            </a:pPr>
            <a:r>
              <a:rPr lang="en-US" sz="1400" dirty="0" smtClean="0">
                <a:solidFill>
                  <a:srgbClr val="FFC000"/>
                </a:solidFill>
                <a:latin typeface="Arial" pitchFamily="34" charset="0"/>
                <a:cs typeface="Arial" pitchFamily="34" charset="0"/>
              </a:rPr>
              <a:t/>
            </a:r>
            <a:br>
              <a:rPr lang="en-US" sz="1400" dirty="0" smtClean="0">
                <a:solidFill>
                  <a:srgbClr val="FFC000"/>
                </a:solidFill>
                <a:latin typeface="Arial" pitchFamily="34" charset="0"/>
                <a:cs typeface="Arial" pitchFamily="34" charset="0"/>
              </a:rPr>
            </a:br>
            <a:endParaRPr lang="en-US" sz="1400" dirty="0" smtClean="0">
              <a:solidFill>
                <a:srgbClr val="FFC000"/>
              </a:solidFill>
              <a:latin typeface="Arial" pitchFamily="34" charset="0"/>
              <a:cs typeface="Arial" pitchFamily="34" charset="0"/>
            </a:endParaRPr>
          </a:p>
          <a:p>
            <a:pPr lvl="0" eaLnBrk="0" fontAlgn="base" hangingPunct="0">
              <a:spcBef>
                <a:spcPct val="0"/>
              </a:spcBef>
              <a:spcAft>
                <a:spcPct val="0"/>
              </a:spcAft>
            </a:pPr>
            <a:r>
              <a:rPr lang="en-US" sz="1400" dirty="0" smtClean="0">
                <a:solidFill>
                  <a:srgbClr val="FFC000"/>
                </a:solidFill>
                <a:latin typeface="Arial" pitchFamily="34" charset="0"/>
                <a:cs typeface="Arial" pitchFamily="34" charset="0"/>
              </a:rPr>
              <a:t>Lights</a:t>
            </a:r>
          </a:p>
          <a:p>
            <a:pPr lvl="0" eaLnBrk="0" fontAlgn="base" hangingPunct="0">
              <a:spcBef>
                <a:spcPct val="0"/>
              </a:spcBef>
              <a:spcAft>
                <a:spcPct val="0"/>
              </a:spcAft>
            </a:pPr>
            <a:r>
              <a:rPr lang="en-US" sz="1400" dirty="0" smtClean="0">
                <a:solidFill>
                  <a:srgbClr val="FFC000"/>
                </a:solidFill>
                <a:latin typeface="Wingdings" pitchFamily="2" charset="2"/>
                <a:cs typeface="Arial" pitchFamily="34" charset="0"/>
              </a:rPr>
              <a:t>Ø</a:t>
            </a:r>
            <a:r>
              <a:rPr lang="en-US" sz="1400" dirty="0" smtClean="0">
                <a:solidFill>
                  <a:srgbClr val="FFC000"/>
                </a:solidFill>
                <a:latin typeface="Times New Roman" pitchFamily="18" charset="0"/>
                <a:cs typeface="Times New Roman" pitchFamily="18" charset="0"/>
              </a:rPr>
              <a:t>  </a:t>
            </a:r>
            <a:r>
              <a:rPr lang="en-US" sz="1400" dirty="0" smtClean="0">
                <a:solidFill>
                  <a:srgbClr val="FFC000"/>
                </a:solidFill>
                <a:latin typeface="Arial" pitchFamily="34" charset="0"/>
                <a:cs typeface="Arial" pitchFamily="34" charset="0"/>
              </a:rPr>
              <a:t>Fluorescent bulb and ballast failure</a:t>
            </a:r>
          </a:p>
          <a:p>
            <a:pPr lvl="0" eaLnBrk="0" fontAlgn="base" hangingPunct="0">
              <a:spcBef>
                <a:spcPct val="0"/>
              </a:spcBef>
              <a:spcAft>
                <a:spcPct val="0"/>
              </a:spcAft>
            </a:pPr>
            <a:r>
              <a:rPr lang="en-US" sz="1400" dirty="0" smtClean="0">
                <a:solidFill>
                  <a:srgbClr val="FFC000"/>
                </a:solidFill>
                <a:latin typeface="Wingdings" pitchFamily="2" charset="2"/>
                <a:cs typeface="Arial" pitchFamily="34" charset="0"/>
              </a:rPr>
              <a:t>Ø</a:t>
            </a:r>
            <a:r>
              <a:rPr lang="en-US" sz="1400" dirty="0" smtClean="0">
                <a:solidFill>
                  <a:srgbClr val="FFC000"/>
                </a:solidFill>
                <a:latin typeface="Times New Roman" pitchFamily="18" charset="0"/>
                <a:cs typeface="Times New Roman" pitchFamily="18" charset="0"/>
              </a:rPr>
              <a:t>  </a:t>
            </a:r>
            <a:r>
              <a:rPr lang="en-US" sz="1400" dirty="0" smtClean="0">
                <a:solidFill>
                  <a:srgbClr val="FFC000"/>
                </a:solidFill>
                <a:latin typeface="Arial" pitchFamily="34" charset="0"/>
                <a:cs typeface="Arial" pitchFamily="34" charset="0"/>
              </a:rPr>
              <a:t>Appearance of black rings at the fluorescent tube ends (indicator of transients)</a:t>
            </a:r>
          </a:p>
          <a:p>
            <a:pPr lvl="0" eaLnBrk="0" fontAlgn="base" hangingPunct="0">
              <a:spcBef>
                <a:spcPct val="0"/>
              </a:spcBef>
              <a:spcAft>
                <a:spcPct val="0"/>
              </a:spcAft>
            </a:pPr>
            <a:r>
              <a:rPr lang="en-US" sz="1400" dirty="0" smtClean="0">
                <a:solidFill>
                  <a:srgbClr val="FFC000"/>
                </a:solidFill>
                <a:latin typeface="Wingdings" pitchFamily="2" charset="2"/>
                <a:cs typeface="Arial" pitchFamily="34" charset="0"/>
              </a:rPr>
              <a:t>Ø</a:t>
            </a:r>
            <a:r>
              <a:rPr lang="en-US" sz="1400" dirty="0" smtClean="0">
                <a:solidFill>
                  <a:srgbClr val="FFC000"/>
                </a:solidFill>
                <a:latin typeface="Times New Roman" pitchFamily="18" charset="0"/>
                <a:cs typeface="Times New Roman" pitchFamily="18" charset="0"/>
              </a:rPr>
              <a:t>  </a:t>
            </a:r>
            <a:r>
              <a:rPr lang="en-US" sz="1400" dirty="0" smtClean="0">
                <a:solidFill>
                  <a:srgbClr val="FFC000"/>
                </a:solidFill>
                <a:latin typeface="Arial" pitchFamily="34" charset="0"/>
                <a:cs typeface="Arial" pitchFamily="34" charset="0"/>
              </a:rPr>
              <a:t>Premature filament damage leading to failure of the incandescent light.</a:t>
            </a:r>
          </a:p>
          <a:p>
            <a:pPr lvl="0" eaLnBrk="0" fontAlgn="base" hangingPunct="0">
              <a:spcBef>
                <a:spcPct val="0"/>
              </a:spcBef>
              <a:spcAft>
                <a:spcPct val="0"/>
              </a:spcAft>
            </a:pPr>
            <a:r>
              <a:rPr lang="en-US" sz="1400" dirty="0" smtClean="0">
                <a:solidFill>
                  <a:srgbClr val="FFC000"/>
                </a:solidFill>
                <a:latin typeface="Arial" pitchFamily="34" charset="0"/>
                <a:cs typeface="Arial" pitchFamily="34" charset="0"/>
              </a:rPr>
              <a:t/>
            </a:r>
            <a:br>
              <a:rPr lang="en-US" sz="1400" dirty="0" smtClean="0">
                <a:solidFill>
                  <a:srgbClr val="FFC000"/>
                </a:solidFill>
                <a:latin typeface="Arial" pitchFamily="34" charset="0"/>
                <a:cs typeface="Arial" pitchFamily="34" charset="0"/>
              </a:rPr>
            </a:br>
            <a:r>
              <a:rPr lang="en-US" sz="1400" dirty="0" smtClean="0">
                <a:solidFill>
                  <a:srgbClr val="FFC000"/>
                </a:solidFill>
                <a:latin typeface="Arial" pitchFamily="34" charset="0"/>
                <a:cs typeface="Arial" pitchFamily="34" charset="0"/>
              </a:rPr>
              <a:t>Electrical Equipment</a:t>
            </a:r>
          </a:p>
          <a:p>
            <a:pPr lvl="0" eaLnBrk="0" fontAlgn="base" hangingPunct="0">
              <a:spcBef>
                <a:spcPct val="0"/>
              </a:spcBef>
              <a:spcAft>
                <a:spcPct val="0"/>
              </a:spcAft>
            </a:pPr>
            <a:r>
              <a:rPr lang="en-US" sz="1400" dirty="0" smtClean="0">
                <a:solidFill>
                  <a:srgbClr val="FFC000"/>
                </a:solidFill>
                <a:latin typeface="Wingdings" pitchFamily="2" charset="2"/>
                <a:cs typeface="Arial" pitchFamily="34" charset="0"/>
              </a:rPr>
              <a:t>Ø</a:t>
            </a:r>
            <a:r>
              <a:rPr lang="en-US" sz="1400" dirty="0" smtClean="0">
                <a:solidFill>
                  <a:srgbClr val="FFC000"/>
                </a:solidFill>
                <a:latin typeface="Times New Roman" pitchFamily="18" charset="0"/>
                <a:cs typeface="Times New Roman" pitchFamily="18" charset="0"/>
              </a:rPr>
              <a:t>  </a:t>
            </a:r>
            <a:r>
              <a:rPr lang="en-US" sz="1400" dirty="0" smtClean="0">
                <a:solidFill>
                  <a:srgbClr val="FFC000"/>
                </a:solidFill>
                <a:latin typeface="Arial" pitchFamily="34" charset="0"/>
                <a:cs typeface="Arial" pitchFamily="34" charset="0"/>
              </a:rPr>
              <a:t>Transients degrade the contacting surfaces of circuit breakers and switches</a:t>
            </a:r>
          </a:p>
          <a:p>
            <a:pPr lvl="0" eaLnBrk="0" fontAlgn="base" hangingPunct="0">
              <a:spcBef>
                <a:spcPct val="0"/>
              </a:spcBef>
              <a:spcAft>
                <a:spcPct val="0"/>
              </a:spcAft>
            </a:pPr>
            <a:r>
              <a:rPr lang="en-US" sz="1400" dirty="0" smtClean="0">
                <a:solidFill>
                  <a:srgbClr val="FFC000"/>
                </a:solidFill>
                <a:latin typeface="Wingdings" pitchFamily="2" charset="2"/>
                <a:cs typeface="Arial" pitchFamily="34" charset="0"/>
              </a:rPr>
              <a:t>Ø</a:t>
            </a:r>
            <a:r>
              <a:rPr lang="en-US" sz="1400" dirty="0" smtClean="0">
                <a:solidFill>
                  <a:srgbClr val="FFC000"/>
                </a:solidFill>
                <a:latin typeface="Times New Roman" pitchFamily="18" charset="0"/>
                <a:cs typeface="Times New Roman" pitchFamily="18" charset="0"/>
              </a:rPr>
              <a:t>  </a:t>
            </a:r>
            <a:r>
              <a:rPr lang="en-US" sz="1400" dirty="0" smtClean="0">
                <a:solidFill>
                  <a:srgbClr val="FFC000"/>
                </a:solidFill>
                <a:latin typeface="Arial" pitchFamily="34" charset="0"/>
                <a:cs typeface="Arial" pitchFamily="34" charset="0"/>
              </a:rPr>
              <a:t>Nuisance tripping of breakers due to false activation to a non-existent current demand</a:t>
            </a:r>
          </a:p>
          <a:p>
            <a:pPr lvl="0" eaLnBrk="0" fontAlgn="base" hangingPunct="0">
              <a:spcBef>
                <a:spcPct val="0"/>
              </a:spcBef>
              <a:spcAft>
                <a:spcPct val="0"/>
              </a:spcAft>
            </a:pPr>
            <a:r>
              <a:rPr lang="en-US" sz="1400" dirty="0" smtClean="0">
                <a:solidFill>
                  <a:srgbClr val="FFC000"/>
                </a:solidFill>
                <a:latin typeface="Wingdings" pitchFamily="2" charset="2"/>
                <a:cs typeface="Arial" pitchFamily="34" charset="0"/>
              </a:rPr>
              <a:t>Ø</a:t>
            </a:r>
            <a:r>
              <a:rPr lang="en-US" sz="1400" dirty="0" smtClean="0">
                <a:solidFill>
                  <a:srgbClr val="FFC000"/>
                </a:solidFill>
                <a:latin typeface="Times New Roman" pitchFamily="18" charset="0"/>
                <a:cs typeface="Times New Roman" pitchFamily="18" charset="0"/>
              </a:rPr>
              <a:t>  </a:t>
            </a:r>
            <a:r>
              <a:rPr lang="en-US" sz="1400" dirty="0" smtClean="0">
                <a:solidFill>
                  <a:srgbClr val="FFC000"/>
                </a:solidFill>
                <a:latin typeface="Arial" pitchFamily="34" charset="0"/>
                <a:cs typeface="Arial" pitchFamily="34" charset="0"/>
              </a:rPr>
              <a:t>Reduce transformer efficiency because of increased hysteresis losses</a:t>
            </a:r>
          </a:p>
          <a:p>
            <a:endParaRPr lang="en-US" sz="1400" dirty="0"/>
          </a:p>
        </p:txBody>
      </p:sp>
      <p:sp>
        <p:nvSpPr>
          <p:cNvPr id="4" name="Rectangle 3"/>
          <p:cNvSpPr/>
          <p:nvPr/>
        </p:nvSpPr>
        <p:spPr>
          <a:xfrm>
            <a:off x="1143000" y="228600"/>
            <a:ext cx="7086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Effect of Transients</a:t>
            </a:r>
            <a:r>
              <a:rPr lang="en-US" sz="4400" dirty="0" smtClean="0"/>
              <a:t> </a:t>
            </a:r>
            <a:endParaRPr lang="en-US"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powertechresearch.com/wp-content/uploads/2018/08/FACTS-Flow_diagram.jpg"/>
          <p:cNvPicPr>
            <a:picLocks noChangeAspect="1" noChangeArrowheads="1"/>
          </p:cNvPicPr>
          <p:nvPr/>
        </p:nvPicPr>
        <p:blipFill>
          <a:blip r:embed="rId2"/>
          <a:srcRect/>
          <a:stretch>
            <a:fillRect/>
          </a:stretch>
        </p:blipFill>
        <p:spPr bwMode="auto">
          <a:xfrm>
            <a:off x="1" y="2819400"/>
            <a:ext cx="9144000" cy="4038600"/>
          </a:xfrm>
          <a:prstGeom prst="rect">
            <a:avLst/>
          </a:prstGeom>
          <a:noFill/>
        </p:spPr>
      </p:pic>
      <p:sp>
        <p:nvSpPr>
          <p:cNvPr id="3" name="Rectangle 2"/>
          <p:cNvSpPr/>
          <p:nvPr/>
        </p:nvSpPr>
        <p:spPr>
          <a:xfrm>
            <a:off x="1143000" y="152400"/>
            <a:ext cx="7086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Flexible AC Transmission System</a:t>
            </a:r>
            <a:r>
              <a:rPr lang="en-US" sz="4000" dirty="0" smtClean="0"/>
              <a:t> </a:t>
            </a:r>
            <a:endParaRPr lang="en-US" sz="4000" dirty="0"/>
          </a:p>
        </p:txBody>
      </p:sp>
      <p:sp>
        <p:nvSpPr>
          <p:cNvPr id="4" name="TextBox 3"/>
          <p:cNvSpPr txBox="1"/>
          <p:nvPr/>
        </p:nvSpPr>
        <p:spPr>
          <a:xfrm>
            <a:off x="533400" y="1371600"/>
            <a:ext cx="8610600" cy="1200329"/>
          </a:xfrm>
          <a:prstGeom prst="rect">
            <a:avLst/>
          </a:prstGeom>
          <a:noFill/>
        </p:spPr>
        <p:txBody>
          <a:bodyPr wrap="square" rtlCol="0">
            <a:spAutoFit/>
          </a:bodyPr>
          <a:lstStyle/>
          <a:p>
            <a:r>
              <a:rPr lang="en-US" dirty="0" smtClean="0"/>
              <a:t>Flexible AC Transmission System (Facts) is a new integrated concept based on power electronic switching converters and dynamic controllers to enhance the system utilization and power transfer capacity as well as the stability, security, reliability and power quality of AC system interconnections.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enefit of facts device application"/>
          <p:cNvPicPr>
            <a:picLocks noChangeAspect="1" noChangeArrowheads="1"/>
          </p:cNvPicPr>
          <p:nvPr/>
        </p:nvPicPr>
        <p:blipFill>
          <a:blip r:embed="rId2"/>
          <a:srcRect/>
          <a:stretch>
            <a:fillRect/>
          </a:stretch>
        </p:blipFill>
        <p:spPr bwMode="auto">
          <a:xfrm>
            <a:off x="609600" y="3200400"/>
            <a:ext cx="7924800" cy="3048000"/>
          </a:xfrm>
          <a:prstGeom prst="rect">
            <a:avLst/>
          </a:prstGeom>
          <a:noFill/>
        </p:spPr>
      </p:pic>
      <p:sp>
        <p:nvSpPr>
          <p:cNvPr id="3" name="TextBox 2"/>
          <p:cNvSpPr txBox="1"/>
          <p:nvPr/>
        </p:nvSpPr>
        <p:spPr>
          <a:xfrm>
            <a:off x="533401" y="457200"/>
            <a:ext cx="8153399" cy="2831544"/>
          </a:xfrm>
          <a:prstGeom prst="rect">
            <a:avLst/>
          </a:prstGeom>
          <a:noFill/>
        </p:spPr>
        <p:txBody>
          <a:bodyPr wrap="square" rtlCol="0">
            <a:spAutoFit/>
          </a:bodyPr>
          <a:lstStyle/>
          <a:p>
            <a:r>
              <a:rPr lang="en-US" sz="2000" dirty="0" smtClean="0"/>
              <a:t>FACTS controllers are in power system environments for enhancement of performance parameters of systems as RP support, minimize the AP losses, improvement in VP of systems, improvement in damping ratio of PSs, flexible operation and control of systems, etc. the application of FACTS controllers in PSs for enhancement of performance parameters of systems. The essential features of FACTS controllers and their potential to improve system stability is the prime concern for effective &amp; economic operation of the power system. </a:t>
            </a:r>
            <a:endParaRPr lang="en-US" sz="2000" b="1"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result for facts devices"/>
          <p:cNvPicPr>
            <a:picLocks noChangeAspect="1" noChangeArrowheads="1"/>
          </p:cNvPicPr>
          <p:nvPr/>
        </p:nvPicPr>
        <p:blipFill>
          <a:blip r:embed="rId2"/>
          <a:srcRect/>
          <a:stretch>
            <a:fillRect/>
          </a:stretch>
        </p:blipFill>
        <p:spPr bwMode="auto">
          <a:xfrm>
            <a:off x="1219200" y="838200"/>
            <a:ext cx="6629400" cy="3810000"/>
          </a:xfrm>
          <a:prstGeom prst="rect">
            <a:avLst/>
          </a:prstGeom>
          <a:noFill/>
        </p:spPr>
      </p:pic>
      <p:sp>
        <p:nvSpPr>
          <p:cNvPr id="3" name="Rectangle 2"/>
          <p:cNvSpPr/>
          <p:nvPr/>
        </p:nvSpPr>
        <p:spPr>
          <a:xfrm>
            <a:off x="1600200" y="4953000"/>
            <a:ext cx="6553200" cy="369332"/>
          </a:xfrm>
          <a:prstGeom prst="rect">
            <a:avLst/>
          </a:prstGeom>
        </p:spPr>
        <p:txBody>
          <a:bodyPr wrap="square">
            <a:spAutoFit/>
          </a:bodyPr>
          <a:lstStyle/>
          <a:p>
            <a:r>
              <a:rPr lang="en-US" dirty="0" smtClean="0"/>
              <a:t>(a) SVC. (b) TCVR. (c) TCSC. (d) TCPST. (e) UPFC.</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facts devices"/>
          <p:cNvPicPr>
            <a:picLocks noChangeAspect="1" noChangeArrowheads="1"/>
          </p:cNvPicPr>
          <p:nvPr/>
        </p:nvPicPr>
        <p:blipFill>
          <a:blip r:embed="rId2"/>
          <a:srcRect/>
          <a:stretch>
            <a:fillRect/>
          </a:stretch>
        </p:blipFill>
        <p:spPr bwMode="auto">
          <a:xfrm>
            <a:off x="1447800" y="2209800"/>
            <a:ext cx="5715000" cy="2057400"/>
          </a:xfrm>
          <a:prstGeom prst="rect">
            <a:avLst/>
          </a:prstGeom>
          <a:noFill/>
        </p:spPr>
      </p:pic>
      <p:sp>
        <p:nvSpPr>
          <p:cNvPr id="3" name="Rectangle 2"/>
          <p:cNvSpPr/>
          <p:nvPr/>
        </p:nvSpPr>
        <p:spPr>
          <a:xfrm>
            <a:off x="838200" y="457200"/>
            <a:ext cx="7010400" cy="1477328"/>
          </a:xfrm>
          <a:prstGeom prst="rect">
            <a:avLst/>
          </a:prstGeom>
        </p:spPr>
        <p:txBody>
          <a:bodyPr wrap="square">
            <a:spAutoFit/>
          </a:bodyPr>
          <a:lstStyle/>
          <a:p>
            <a:r>
              <a:rPr lang="en-US" dirty="0" smtClean="0"/>
              <a:t>The transmittable power of this system can be simply represented by the</a:t>
            </a:r>
          </a:p>
          <a:p>
            <a:r>
              <a:rPr lang="en-US" dirty="0" smtClean="0"/>
              <a:t>well–known equation below:-</a:t>
            </a:r>
          </a:p>
          <a:p>
            <a:r>
              <a:rPr lang="en-US" dirty="0" smtClean="0"/>
              <a:t>where δ1and δ2are the angle of ˙</a:t>
            </a:r>
          </a:p>
          <a:p>
            <a:r>
              <a:rPr lang="en-US" dirty="0" smtClean="0"/>
              <a:t>V1and V2. Assuming the magnitudes of the voltage at both</a:t>
            </a:r>
          </a:p>
          <a:p>
            <a:r>
              <a:rPr lang="en-US" dirty="0" smtClean="0"/>
              <a:t>ends are invariant, </a:t>
            </a:r>
            <a:endParaRPr lang="en-US" dirty="0"/>
          </a:p>
        </p:txBody>
      </p:sp>
      <p:sp>
        <p:nvSpPr>
          <p:cNvPr id="4" name="Rectangle 3"/>
          <p:cNvSpPr/>
          <p:nvPr/>
        </p:nvSpPr>
        <p:spPr>
          <a:xfrm>
            <a:off x="914400" y="4419600"/>
            <a:ext cx="7239000" cy="1477328"/>
          </a:xfrm>
          <a:prstGeom prst="rect">
            <a:avLst/>
          </a:prstGeom>
        </p:spPr>
        <p:txBody>
          <a:bodyPr wrap="square">
            <a:spAutoFit/>
          </a:bodyPr>
          <a:lstStyle/>
          <a:p>
            <a:r>
              <a:rPr lang="en-US" dirty="0" smtClean="0"/>
              <a:t>There are four main advantages to using FACTS -</a:t>
            </a:r>
          </a:p>
          <a:p>
            <a:pPr marL="342900" indent="-342900"/>
            <a:r>
              <a:rPr lang="en-US" dirty="0" smtClean="0"/>
              <a:t>1.Further exploit current transmission asset</a:t>
            </a:r>
          </a:p>
          <a:p>
            <a:r>
              <a:rPr lang="en-US" dirty="0" smtClean="0"/>
              <a:t>2. Enhance the </a:t>
            </a:r>
            <a:r>
              <a:rPr lang="en-US" dirty="0" err="1" smtClean="0"/>
              <a:t>ﬂexibility</a:t>
            </a:r>
            <a:r>
              <a:rPr lang="en-US" dirty="0" smtClean="0"/>
              <a:t> and reliability of current transmission systems</a:t>
            </a:r>
          </a:p>
          <a:p>
            <a:r>
              <a:rPr lang="en-US" dirty="0" smtClean="0"/>
              <a:t>3. Reduce the loop </a:t>
            </a:r>
            <a:r>
              <a:rPr lang="en-US" dirty="0" err="1" smtClean="0"/>
              <a:t>ﬂows</a:t>
            </a:r>
            <a:r>
              <a:rPr lang="en-US" dirty="0" smtClean="0"/>
              <a:t>.</a:t>
            </a:r>
          </a:p>
          <a:p>
            <a:r>
              <a:rPr lang="en-US" dirty="0" smtClean="0"/>
              <a:t>4. Environmental </a:t>
            </a:r>
            <a:r>
              <a:rPr lang="en-US" dirty="0" err="1" smtClean="0"/>
              <a:t>beneﬁts</a:t>
            </a:r>
            <a:r>
              <a:rPr lang="en-US" dirty="0"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981200"/>
            <a:ext cx="6629400" cy="1200329"/>
          </a:xfrm>
          <a:prstGeom prst="rect">
            <a:avLst/>
          </a:prstGeom>
        </p:spPr>
        <p:txBody>
          <a:bodyPr wrap="square">
            <a:spAutoFit/>
          </a:bodyPr>
          <a:lstStyle/>
          <a:p>
            <a:r>
              <a:rPr lang="en-US" dirty="0" smtClean="0"/>
              <a:t>In an electric </a:t>
            </a:r>
            <a:r>
              <a:rPr lang="en-US" b="1" dirty="0" smtClean="0"/>
              <a:t>power system</a:t>
            </a:r>
            <a:r>
              <a:rPr lang="en-US" dirty="0" smtClean="0"/>
              <a:t>, a </a:t>
            </a:r>
            <a:r>
              <a:rPr lang="en-US" b="1" dirty="0" smtClean="0"/>
              <a:t>harmonic</a:t>
            </a:r>
            <a:r>
              <a:rPr lang="en-US" dirty="0" smtClean="0"/>
              <a:t> is a voltage or current at a multiple of the fundamental frequency of the </a:t>
            </a:r>
            <a:r>
              <a:rPr lang="en-US" b="1" dirty="0" smtClean="0"/>
              <a:t>system</a:t>
            </a:r>
            <a:r>
              <a:rPr lang="en-US" dirty="0" smtClean="0"/>
              <a:t>, produced by the action of non-linear loads such as rectifiers, discharge lighting, or saturated magnetic devices.</a:t>
            </a:r>
            <a:endParaRPr lang="en-US" dirty="0"/>
          </a:p>
        </p:txBody>
      </p:sp>
      <p:pic>
        <p:nvPicPr>
          <p:cNvPr id="31746" name="Picture 2" descr="https://i0.wp.com/www.electricalindia.in/wp-content/uploads/2018/07/harmonics-power-system-waveform-fundamental-power-electrical-india.jpg?resize=500%2C325&amp;ssl=1"/>
          <p:cNvPicPr>
            <a:picLocks noChangeAspect="1" noChangeArrowheads="1"/>
          </p:cNvPicPr>
          <p:nvPr/>
        </p:nvPicPr>
        <p:blipFill>
          <a:blip r:embed="rId2"/>
          <a:srcRect/>
          <a:stretch>
            <a:fillRect/>
          </a:stretch>
        </p:blipFill>
        <p:spPr bwMode="auto">
          <a:xfrm>
            <a:off x="1371600" y="3429000"/>
            <a:ext cx="6553200" cy="3095625"/>
          </a:xfrm>
          <a:prstGeom prst="rect">
            <a:avLst/>
          </a:prstGeom>
          <a:noFill/>
        </p:spPr>
      </p:pic>
      <p:sp>
        <p:nvSpPr>
          <p:cNvPr id="4" name="Rectangle 3"/>
          <p:cNvSpPr/>
          <p:nvPr/>
        </p:nvSpPr>
        <p:spPr>
          <a:xfrm>
            <a:off x="1143000" y="457200"/>
            <a:ext cx="7086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47800" y="533400"/>
            <a:ext cx="6929438" cy="707886"/>
          </a:xfrm>
          <a:prstGeom prst="rect">
            <a:avLst/>
          </a:prstGeom>
        </p:spPr>
        <p:txBody>
          <a:bodyPr wrap="square">
            <a:spAutoFit/>
          </a:bodyPr>
          <a:lstStyle/>
          <a:p>
            <a:pPr lvl="0" algn="ctr"/>
            <a:r>
              <a:rPr lang="en-US" sz="40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Harmonics In Power System</a:t>
            </a:r>
            <a:endParaRPr lang="en-US" sz="4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76401"/>
            <a:ext cx="5257800" cy="4524315"/>
          </a:xfrm>
          <a:prstGeom prst="rect">
            <a:avLst/>
          </a:prstGeom>
        </p:spPr>
        <p:txBody>
          <a:bodyPr wrap="square">
            <a:spAutoFit/>
          </a:bodyPr>
          <a:lstStyle/>
          <a:p>
            <a:r>
              <a:rPr lang="en-US" dirty="0" smtClean="0"/>
              <a:t>Switch-mode power supplies (SMPS), variable speed motors and drives, photocopiers, personal computers, laser printers, fax machines, battery chargers and UPSs are examples of nonlinear loads. Single-phase non-linear loads are prevalent in modern office buildings, while three-phase, non-linear loads are widespread in factories and industrial plants.</a:t>
            </a:r>
          </a:p>
          <a:p>
            <a:endParaRPr lang="en-US" dirty="0" smtClean="0"/>
          </a:p>
          <a:p>
            <a:r>
              <a:rPr lang="en-US" dirty="0" smtClean="0"/>
              <a:t>harmonics are distortion of the normal electrical current waveform, generally transmitted by nonlinear loads that draw a non sinusoidal current from a sinusoidal voltage source. A harmonic current increases power system heat losses, reduces system efficiency. Harmonic currents can have a significant impact on electrical distribution systems and the facilities they feed.</a:t>
            </a:r>
            <a:endParaRPr lang="en-US" dirty="0"/>
          </a:p>
        </p:txBody>
      </p:sp>
      <p:sp>
        <p:nvSpPr>
          <p:cNvPr id="3" name="Rectangle 2"/>
          <p:cNvSpPr/>
          <p:nvPr/>
        </p:nvSpPr>
        <p:spPr>
          <a:xfrm>
            <a:off x="1295400" y="457200"/>
            <a:ext cx="7086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lumMod val="85000"/>
                    <a:lumOff val="15000"/>
                  </a:schemeClr>
                </a:solidFill>
                <a:latin typeface="Bahnschrift Condensed" pitchFamily="34" charset="0"/>
              </a:rPr>
              <a:t>Non linear Loads &amp; Harmonics</a:t>
            </a:r>
            <a:endParaRPr lang="en-US" sz="4000" dirty="0">
              <a:solidFill>
                <a:schemeClr val="tx1">
                  <a:lumMod val="85000"/>
                  <a:lumOff val="15000"/>
                </a:schemeClr>
              </a:solidFill>
              <a:latin typeface="Bahnschrift Condensed" pitchFamily="34" charset="0"/>
            </a:endParaRPr>
          </a:p>
        </p:txBody>
      </p:sp>
      <p:pic>
        <p:nvPicPr>
          <p:cNvPr id="33794" name="Picture 2" descr="Waveform shape (a) voltage and current waveform for linear loads. (b) Voltage and current waveform for non linear loads(c) Waveform with symmetric harmonic component."/>
          <p:cNvPicPr>
            <a:picLocks noChangeAspect="1" noChangeArrowheads="1"/>
          </p:cNvPicPr>
          <p:nvPr/>
        </p:nvPicPr>
        <p:blipFill>
          <a:blip r:embed="rId2"/>
          <a:srcRect/>
          <a:stretch>
            <a:fillRect/>
          </a:stretch>
        </p:blipFill>
        <p:spPr bwMode="auto">
          <a:xfrm>
            <a:off x="5486401" y="1524000"/>
            <a:ext cx="3477106" cy="512403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 Most Common Power Quality Problems"/>
          <p:cNvPicPr>
            <a:picLocks noChangeAspect="1" noChangeArrowheads="1"/>
          </p:cNvPicPr>
          <p:nvPr/>
        </p:nvPicPr>
        <p:blipFill>
          <a:blip r:embed="rId2">
            <a:lum bright="40000"/>
          </a:blip>
          <a:srcRect/>
          <a:stretch>
            <a:fillRect/>
          </a:stretch>
        </p:blipFill>
        <p:spPr bwMode="auto">
          <a:xfrm>
            <a:off x="0" y="0"/>
            <a:ext cx="9144000" cy="6858000"/>
          </a:xfrm>
          <a:prstGeom prst="rect">
            <a:avLst/>
          </a:prstGeom>
          <a:noFill/>
        </p:spPr>
      </p:pic>
      <p:sp>
        <p:nvSpPr>
          <p:cNvPr id="5" name="TextBox 4"/>
          <p:cNvSpPr txBox="1"/>
          <p:nvPr/>
        </p:nvSpPr>
        <p:spPr>
          <a:xfrm>
            <a:off x="5181600" y="3352800"/>
            <a:ext cx="3962401" cy="3970318"/>
          </a:xfrm>
          <a:prstGeom prst="rect">
            <a:avLst/>
          </a:prstGeom>
          <a:noFill/>
        </p:spPr>
        <p:txBody>
          <a:bodyPr wrap="square" rtlCol="0">
            <a:spAutoFit/>
          </a:bodyPr>
          <a:lstStyle/>
          <a:p>
            <a:pPr marL="342900" indent="-342900" fontAlgn="base">
              <a:buFont typeface="+mj-lt"/>
              <a:buAutoNum type="arabicPeriod"/>
            </a:pPr>
            <a:r>
              <a:rPr lang="en-US" sz="2400" dirty="0">
                <a:solidFill>
                  <a:srgbClr val="FF0000"/>
                </a:solidFill>
                <a:latin typeface="Bahnschrift SemiBold" pitchFamily="34" charset="0"/>
              </a:rPr>
              <a:t>Voltage sag (or dip)</a:t>
            </a:r>
          </a:p>
          <a:p>
            <a:pPr marL="342900" indent="-342900" fontAlgn="base">
              <a:buFont typeface="+mj-lt"/>
              <a:buAutoNum type="arabicPeriod"/>
            </a:pPr>
            <a:r>
              <a:rPr lang="en-US" sz="2400" dirty="0">
                <a:solidFill>
                  <a:srgbClr val="FF0000"/>
                </a:solidFill>
                <a:latin typeface="Bahnschrift SemiBold" pitchFamily="34" charset="0"/>
              </a:rPr>
              <a:t>Very short interruptions</a:t>
            </a:r>
          </a:p>
          <a:p>
            <a:pPr marL="342900" indent="-342900" fontAlgn="base">
              <a:buFont typeface="+mj-lt"/>
              <a:buAutoNum type="arabicPeriod"/>
            </a:pPr>
            <a:r>
              <a:rPr lang="en-US" sz="2400" dirty="0">
                <a:solidFill>
                  <a:srgbClr val="FF0000"/>
                </a:solidFill>
                <a:latin typeface="Bahnschrift SemiBold" pitchFamily="34" charset="0"/>
              </a:rPr>
              <a:t>Long interruptions</a:t>
            </a:r>
          </a:p>
          <a:p>
            <a:pPr marL="342900" indent="-342900" fontAlgn="base">
              <a:buFont typeface="+mj-lt"/>
              <a:buAutoNum type="arabicPeriod"/>
            </a:pPr>
            <a:r>
              <a:rPr lang="en-US" sz="2400" dirty="0">
                <a:solidFill>
                  <a:srgbClr val="FF0000"/>
                </a:solidFill>
                <a:latin typeface="Bahnschrift SemiBold" pitchFamily="34" charset="0"/>
              </a:rPr>
              <a:t>Voltage spike</a:t>
            </a:r>
          </a:p>
          <a:p>
            <a:pPr marL="342900" indent="-342900" fontAlgn="base">
              <a:buFont typeface="+mj-lt"/>
              <a:buAutoNum type="arabicPeriod"/>
            </a:pPr>
            <a:r>
              <a:rPr lang="en-US" sz="2400" dirty="0">
                <a:solidFill>
                  <a:srgbClr val="FF0000"/>
                </a:solidFill>
                <a:latin typeface="Bahnschrift SemiBold" pitchFamily="34" charset="0"/>
              </a:rPr>
              <a:t>Voltage swell</a:t>
            </a:r>
          </a:p>
          <a:p>
            <a:pPr marL="342900" indent="-342900" fontAlgn="base">
              <a:buFont typeface="+mj-lt"/>
              <a:buAutoNum type="arabicPeriod"/>
            </a:pPr>
            <a:r>
              <a:rPr lang="en-US" sz="2400" dirty="0">
                <a:solidFill>
                  <a:srgbClr val="FF0000"/>
                </a:solidFill>
                <a:latin typeface="Bahnschrift SemiBold" pitchFamily="34" charset="0"/>
              </a:rPr>
              <a:t>Harmonic distortion</a:t>
            </a:r>
          </a:p>
          <a:p>
            <a:pPr marL="342900" indent="-342900" fontAlgn="base">
              <a:buFont typeface="+mj-lt"/>
              <a:buAutoNum type="arabicPeriod"/>
            </a:pPr>
            <a:r>
              <a:rPr lang="en-US" sz="2400" dirty="0">
                <a:solidFill>
                  <a:srgbClr val="FF0000"/>
                </a:solidFill>
                <a:latin typeface="Bahnschrift SemiBold" pitchFamily="34" charset="0"/>
              </a:rPr>
              <a:t>Voltage fluctuation</a:t>
            </a:r>
          </a:p>
          <a:p>
            <a:pPr marL="342900" indent="-342900" fontAlgn="base">
              <a:buFont typeface="+mj-lt"/>
              <a:buAutoNum type="arabicPeriod"/>
            </a:pPr>
            <a:r>
              <a:rPr lang="en-US" sz="2400" dirty="0">
                <a:solidFill>
                  <a:srgbClr val="FF0000"/>
                </a:solidFill>
                <a:latin typeface="Bahnschrift SemiBold" pitchFamily="34" charset="0"/>
              </a:rPr>
              <a:t>Noise</a:t>
            </a:r>
          </a:p>
          <a:p>
            <a:pPr marL="342900" indent="-342900" fontAlgn="base">
              <a:buFont typeface="+mj-lt"/>
              <a:buAutoNum type="arabicPeriod"/>
            </a:pPr>
            <a:r>
              <a:rPr lang="en-US" sz="2400" dirty="0">
                <a:solidFill>
                  <a:srgbClr val="FF0000"/>
                </a:solidFill>
                <a:latin typeface="Bahnschrift SemiBold" pitchFamily="34" charset="0"/>
              </a:rPr>
              <a:t>Voltage Unbalance</a:t>
            </a: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harmonics in power system"/>
          <p:cNvPicPr>
            <a:picLocks noChangeAspect="1" noChangeArrowheads="1"/>
          </p:cNvPicPr>
          <p:nvPr/>
        </p:nvPicPr>
        <p:blipFill>
          <a:blip r:embed="rId2"/>
          <a:srcRect/>
          <a:stretch>
            <a:fillRect/>
          </a:stretch>
        </p:blipFill>
        <p:spPr bwMode="auto">
          <a:xfrm>
            <a:off x="0" y="838200"/>
            <a:ext cx="9144000" cy="6858000"/>
          </a:xfrm>
          <a:prstGeom prst="rect">
            <a:avLst/>
          </a:prstGeom>
          <a:noFill/>
        </p:spPr>
      </p:pic>
      <p:sp>
        <p:nvSpPr>
          <p:cNvPr id="3" name="Rectangle 2"/>
          <p:cNvSpPr/>
          <p:nvPr/>
        </p:nvSpPr>
        <p:spPr>
          <a:xfrm>
            <a:off x="609600" y="457200"/>
            <a:ext cx="7848600" cy="2246769"/>
          </a:xfrm>
          <a:prstGeom prst="rect">
            <a:avLst/>
          </a:prstGeom>
        </p:spPr>
        <p:txBody>
          <a:bodyPr wrap="square">
            <a:spAutoFit/>
          </a:bodyPr>
          <a:lstStyle/>
          <a:p>
            <a:r>
              <a:rPr lang="en-US" sz="2000" b="1" dirty="0" smtClean="0">
                <a:solidFill>
                  <a:srgbClr val="FFC000"/>
                </a:solidFill>
              </a:rPr>
              <a:t>THD (Total Harmonic Distortion)</a:t>
            </a:r>
          </a:p>
          <a:p>
            <a:endParaRPr lang="en-US" sz="2000" dirty="0" smtClean="0">
              <a:solidFill>
                <a:srgbClr val="FFC000"/>
              </a:solidFill>
            </a:endParaRPr>
          </a:p>
          <a:p>
            <a:r>
              <a:rPr lang="en-US" sz="2000" dirty="0" smtClean="0">
                <a:solidFill>
                  <a:srgbClr val="FFC000"/>
                </a:solidFill>
              </a:rPr>
              <a:t>A common term that is used in relation to harmonics is THD or Total Harmonic Distortion. THD is a term used to describe the net deviation of non-linear waveform from ideal sine waveform. Total Harmonic Distortion is the ratio between the RMS values of the harmonics and the RMS value of fundamental.</a:t>
            </a:r>
            <a:endParaRPr lang="en-US" sz="2000" dirty="0">
              <a:solidFill>
                <a:srgbClr val="FFC000"/>
              </a:solidFill>
            </a:endParaRPr>
          </a:p>
        </p:txBody>
      </p:sp>
      <p:sp>
        <p:nvSpPr>
          <p:cNvPr id="32774" name="AutoShape 6" descr="{\mathrm  {THD_{F}}}\,=\,{\frac  {{\sqrt  {V_{2}^{2}+V_{3}^{2}+V_{4}^{2}+\cdots }}}{V_{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6" name="AutoShape 8" descr="{\mathrm  {THD_{F}}}\,=\,{\frac  {{\sqrt  {V_{2}^{2}+V_{3}^{2}+V_{4}^{2}+\cdots }}}{V_{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8" name="AutoShape 10" descr="{\mathrm  {THD_{F}}}\,=\,{\frac  {{\sqrt  {V_{2}^{2}+V_{3}^{2}+V_{4}^{2}+\cdots }}}{V_{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80" name="Picture 12" descr="Image result for total harmonic distortion"/>
          <p:cNvPicPr>
            <a:picLocks noChangeAspect="1" noChangeArrowheads="1"/>
          </p:cNvPicPr>
          <p:nvPr/>
        </p:nvPicPr>
        <p:blipFill>
          <a:blip r:embed="rId3"/>
          <a:srcRect/>
          <a:stretch>
            <a:fillRect/>
          </a:stretch>
        </p:blipFill>
        <p:spPr bwMode="auto">
          <a:xfrm>
            <a:off x="457200" y="3581400"/>
            <a:ext cx="3886200" cy="30575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76400"/>
            <a:ext cx="8382000" cy="4524315"/>
          </a:xfrm>
          <a:prstGeom prst="rect">
            <a:avLst/>
          </a:prstGeom>
        </p:spPr>
        <p:txBody>
          <a:bodyPr wrap="square">
            <a:spAutoFit/>
          </a:bodyPr>
          <a:lstStyle/>
          <a:p>
            <a:pPr>
              <a:buFont typeface="Arial" pitchFamily="34" charset="0"/>
              <a:buChar char="•"/>
            </a:pPr>
            <a:r>
              <a:rPr lang="en-US" dirty="0" smtClean="0"/>
              <a:t> Large load currents in the neutral wires of a 3 phase system.</a:t>
            </a:r>
            <a:br>
              <a:rPr lang="en-US" dirty="0" smtClean="0"/>
            </a:br>
            <a:r>
              <a:rPr lang="en-US" dirty="0" smtClean="0"/>
              <a:t>• High neutral-to-ground voltage often greater than 2 volts</a:t>
            </a:r>
            <a:br>
              <a:rPr lang="en-US" dirty="0" smtClean="0"/>
            </a:br>
            <a:r>
              <a:rPr lang="en-US" dirty="0" smtClean="0"/>
              <a:t>• communication errors, overheating and hardware damage</a:t>
            </a:r>
            <a:br>
              <a:rPr lang="en-US" dirty="0" smtClean="0"/>
            </a:br>
            <a:r>
              <a:rPr lang="en-US" dirty="0" smtClean="0"/>
              <a:t>• Overheating of electrical distribution equipment, cables, transformers, standby  generators, etc.</a:t>
            </a:r>
            <a:br>
              <a:rPr lang="en-US" dirty="0" smtClean="0"/>
            </a:br>
            <a:r>
              <a:rPr lang="en-US" dirty="0" smtClean="0"/>
              <a:t>• High voltages and circulating currents caused by harmonic resonance</a:t>
            </a:r>
            <a:br>
              <a:rPr lang="en-US" dirty="0" smtClean="0"/>
            </a:br>
            <a:r>
              <a:rPr lang="en-US" dirty="0" smtClean="0"/>
              <a:t>• Generator Hunting</a:t>
            </a:r>
            <a:br>
              <a:rPr lang="en-US" dirty="0" smtClean="0"/>
            </a:br>
            <a:r>
              <a:rPr lang="en-US" dirty="0" smtClean="0"/>
              <a:t>• Electronic Control Clock errors</a:t>
            </a:r>
            <a:br>
              <a:rPr lang="en-US" dirty="0" smtClean="0"/>
            </a:br>
            <a:r>
              <a:rPr lang="en-US" dirty="0" smtClean="0"/>
              <a:t>• Quivering Monitors and CRT displays</a:t>
            </a:r>
            <a:br>
              <a:rPr lang="en-US" dirty="0" smtClean="0"/>
            </a:br>
            <a:r>
              <a:rPr lang="en-US" dirty="0" smtClean="0"/>
              <a:t>• Equipment malfunctions due to excessive voltage distortion</a:t>
            </a:r>
            <a:br>
              <a:rPr lang="en-US" dirty="0" smtClean="0"/>
            </a:br>
            <a:r>
              <a:rPr lang="en-US" dirty="0" smtClean="0"/>
              <a:t>• Nuisance tripping of circuit breakers</a:t>
            </a:r>
            <a:br>
              <a:rPr lang="en-US" dirty="0" smtClean="0"/>
            </a:br>
            <a:r>
              <a:rPr lang="en-US" dirty="0" smtClean="0"/>
              <a:t>• Metering errors needs true metering</a:t>
            </a:r>
            <a:br>
              <a:rPr lang="en-US" dirty="0" smtClean="0"/>
            </a:br>
            <a:r>
              <a:rPr lang="en-US" dirty="0" smtClean="0"/>
              <a:t>• zero-crossing noise</a:t>
            </a:r>
            <a:br>
              <a:rPr lang="en-US" dirty="0" smtClean="0"/>
            </a:br>
            <a:r>
              <a:rPr lang="en-US" dirty="0" smtClean="0"/>
              <a:t>• skin effect</a:t>
            </a:r>
            <a:br>
              <a:rPr lang="en-US" dirty="0" smtClean="0"/>
            </a:br>
            <a:r>
              <a:rPr lang="en-US" dirty="0" smtClean="0"/>
              <a:t>• Reducing system power factor, resulting in penalties on monthly utility bills overloading of neutrals</a:t>
            </a:r>
            <a:endParaRPr lang="en-US" dirty="0"/>
          </a:p>
        </p:txBody>
      </p:sp>
      <p:sp>
        <p:nvSpPr>
          <p:cNvPr id="3" name="Rectangle 2"/>
          <p:cNvSpPr/>
          <p:nvPr/>
        </p:nvSpPr>
        <p:spPr>
          <a:xfrm>
            <a:off x="838200" y="457200"/>
            <a:ext cx="7086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rPr>
              <a:t>Effects of Harmonics </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05000"/>
            <a:ext cx="4267200" cy="2862322"/>
          </a:xfrm>
          <a:prstGeom prst="rect">
            <a:avLst/>
          </a:prstGeom>
        </p:spPr>
        <p:txBody>
          <a:bodyPr wrap="square">
            <a:spAutoFit/>
          </a:bodyPr>
          <a:lstStyle/>
          <a:p>
            <a:pPr marL="342900" indent="-342900">
              <a:buFont typeface="+mj-lt"/>
              <a:buAutoNum type="arabicPeriod"/>
            </a:pPr>
            <a:r>
              <a:rPr lang="en-US" dirty="0" smtClean="0"/>
              <a:t>Line reactor</a:t>
            </a:r>
          </a:p>
          <a:p>
            <a:pPr marL="342900" indent="-342900">
              <a:buFont typeface="+mj-lt"/>
              <a:buAutoNum type="arabicPeriod"/>
            </a:pPr>
            <a:r>
              <a:rPr lang="en-US" dirty="0" smtClean="0"/>
              <a:t>Isolation transformer</a:t>
            </a:r>
          </a:p>
          <a:p>
            <a:pPr marL="342900" indent="-342900">
              <a:buFont typeface="+mj-lt"/>
              <a:buAutoNum type="arabicPeriod"/>
            </a:pPr>
            <a:r>
              <a:rPr lang="en-US" dirty="0" smtClean="0"/>
              <a:t>K-factor transformer</a:t>
            </a:r>
          </a:p>
          <a:p>
            <a:pPr marL="342900" indent="-342900">
              <a:buFont typeface="+mj-lt"/>
              <a:buAutoNum type="arabicPeriod"/>
            </a:pPr>
            <a:r>
              <a:rPr lang="en-US" dirty="0" smtClean="0"/>
              <a:t>Tuned harmonic filter </a:t>
            </a:r>
          </a:p>
          <a:p>
            <a:pPr marL="342900" indent="-342900">
              <a:buFont typeface="+mj-lt"/>
              <a:buAutoNum type="arabicPeriod"/>
            </a:pPr>
            <a:r>
              <a:rPr lang="en-US" dirty="0" smtClean="0"/>
              <a:t>IGBT based fast switched harmonic filter</a:t>
            </a:r>
          </a:p>
          <a:p>
            <a:pPr marL="342900" indent="-342900">
              <a:buFont typeface="+mj-lt"/>
              <a:buAutoNum type="arabicPeriod"/>
            </a:pPr>
            <a:r>
              <a:rPr lang="en-US" dirty="0" smtClean="0"/>
              <a:t>Low pass harmonic filter</a:t>
            </a:r>
          </a:p>
          <a:p>
            <a:pPr marL="342900" indent="-342900">
              <a:buFont typeface="+mj-lt"/>
              <a:buAutoNum type="arabicPeriod"/>
            </a:pPr>
            <a:r>
              <a:rPr lang="en-US" dirty="0" smtClean="0"/>
              <a:t>12 &amp; 18 pulse rectifier</a:t>
            </a:r>
          </a:p>
          <a:p>
            <a:pPr marL="342900" indent="-342900">
              <a:buFont typeface="+mj-lt"/>
              <a:buAutoNum type="arabicPeriod"/>
            </a:pPr>
            <a:r>
              <a:rPr lang="en-US" dirty="0" smtClean="0"/>
              <a:t>Phase shifting transformer</a:t>
            </a:r>
          </a:p>
          <a:p>
            <a:pPr marL="342900" indent="-342900">
              <a:buFont typeface="+mj-lt"/>
              <a:buAutoNum type="arabicPeriod"/>
            </a:pPr>
            <a:r>
              <a:rPr lang="en-US" dirty="0" smtClean="0"/>
              <a:t>Active harmonic filters</a:t>
            </a:r>
          </a:p>
          <a:p>
            <a:endParaRPr lang="en-US" dirty="0" smtClean="0"/>
          </a:p>
        </p:txBody>
      </p:sp>
      <p:sp>
        <p:nvSpPr>
          <p:cNvPr id="3" name="Rectangle 2"/>
          <p:cNvSpPr/>
          <p:nvPr/>
        </p:nvSpPr>
        <p:spPr>
          <a:xfrm>
            <a:off x="838200" y="457200"/>
            <a:ext cx="7086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rPr>
              <a:t> </a:t>
            </a: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rPr>
              <a:t>Harmonics </a:t>
            </a: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rPr>
              <a:t>Reduction </a:t>
            </a: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rPr>
              <a:t>Techniques </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endParaRPr>
          </a:p>
        </p:txBody>
      </p:sp>
      <p:pic>
        <p:nvPicPr>
          <p:cNvPr id="34818" name="Picture 2"/>
          <p:cNvPicPr>
            <a:picLocks noChangeAspect="1" noChangeArrowheads="1"/>
          </p:cNvPicPr>
          <p:nvPr/>
        </p:nvPicPr>
        <p:blipFill>
          <a:blip r:embed="rId2"/>
          <a:srcRect/>
          <a:stretch>
            <a:fillRect/>
          </a:stretch>
        </p:blipFill>
        <p:spPr bwMode="auto">
          <a:xfrm>
            <a:off x="304800" y="4953000"/>
            <a:ext cx="4124325" cy="1181100"/>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a:srcRect/>
          <a:stretch>
            <a:fillRect/>
          </a:stretch>
        </p:blipFill>
        <p:spPr bwMode="auto">
          <a:xfrm>
            <a:off x="5029200" y="1676400"/>
            <a:ext cx="3352800" cy="1743075"/>
          </a:xfrm>
          <a:prstGeom prst="rect">
            <a:avLst/>
          </a:prstGeom>
          <a:noFill/>
          <a:ln w="9525">
            <a:noFill/>
            <a:miter lim="800000"/>
            <a:headEnd/>
            <a:tailEnd/>
          </a:ln>
          <a:effectLst/>
        </p:spPr>
      </p:pic>
      <p:pic>
        <p:nvPicPr>
          <p:cNvPr id="34820" name="Picture 4"/>
          <p:cNvPicPr>
            <a:picLocks noChangeAspect="1" noChangeArrowheads="1"/>
          </p:cNvPicPr>
          <p:nvPr/>
        </p:nvPicPr>
        <p:blipFill>
          <a:blip r:embed="rId4"/>
          <a:srcRect/>
          <a:stretch>
            <a:fillRect/>
          </a:stretch>
        </p:blipFill>
        <p:spPr bwMode="auto">
          <a:xfrm>
            <a:off x="4648200" y="4114800"/>
            <a:ext cx="43053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0347" y="1828800"/>
            <a:ext cx="3924253" cy="3046988"/>
          </a:xfrm>
          <a:prstGeom prst="rect">
            <a:avLst/>
          </a:prstGeom>
          <a:noFill/>
        </p:spPr>
        <p:txBody>
          <a:bodyPr wrap="square" lIns="91440" tIns="45720" rIns="91440" bIns="45720">
            <a:spAutoFit/>
          </a:bodyPr>
          <a:lstStyle/>
          <a:p>
            <a:pPr algn="ctr"/>
            <a:r>
              <a:rPr lang="en-U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SemiBold Condensed" pitchFamily="34" charset="0"/>
              </a:rPr>
              <a:t>Thank You</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SemiBold Condensed" pitchFamily="34" charset="0"/>
            </a:endParaRPr>
          </a:p>
        </p:txBody>
      </p:sp>
      <p:sp>
        <p:nvSpPr>
          <p:cNvPr id="4" name="Rectangle 3"/>
          <p:cNvSpPr/>
          <p:nvPr/>
        </p:nvSpPr>
        <p:spPr>
          <a:xfrm>
            <a:off x="4114801" y="5257800"/>
            <a:ext cx="4572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Keep Learning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power qualit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5410200" y="530585"/>
            <a:ext cx="3733800" cy="590831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304800" y="1600200"/>
            <a:ext cx="4343400" cy="3599503"/>
          </a:xfrm>
          <a:prstGeom prst="rect">
            <a:avLst/>
          </a:prstGeom>
          <a:noFill/>
          <a:ln w="9525">
            <a:noFill/>
            <a:miter lim="800000"/>
            <a:headEnd/>
            <a:tailEnd/>
          </a:ln>
          <a:effectLst/>
        </p:spPr>
      </p:pic>
      <p:sp>
        <p:nvSpPr>
          <p:cNvPr id="4" name="Oval 3"/>
          <p:cNvSpPr/>
          <p:nvPr/>
        </p:nvSpPr>
        <p:spPr>
          <a:xfrm>
            <a:off x="762000" y="304800"/>
            <a:ext cx="3810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CBEMA CURVE</a:t>
            </a:r>
            <a:endParaRPr lang="en-US" sz="2400" dirty="0">
              <a:solidFill>
                <a:schemeClr val="tx1"/>
              </a:solidFill>
            </a:endParaRPr>
          </a:p>
        </p:txBody>
      </p:sp>
      <p:sp>
        <p:nvSpPr>
          <p:cNvPr id="5" name="TextBox 4"/>
          <p:cNvSpPr txBox="1"/>
          <p:nvPr/>
        </p:nvSpPr>
        <p:spPr>
          <a:xfrm>
            <a:off x="228600" y="5257800"/>
            <a:ext cx="4800600" cy="1600438"/>
          </a:xfrm>
          <a:prstGeom prst="rect">
            <a:avLst/>
          </a:prstGeom>
          <a:noFill/>
        </p:spPr>
        <p:txBody>
          <a:bodyPr wrap="square" rtlCol="0">
            <a:spAutoFit/>
          </a:bodyPr>
          <a:lstStyle/>
          <a:p>
            <a:pPr algn="just"/>
            <a:r>
              <a:rPr lang="en-US" sz="2000" dirty="0" smtClean="0">
                <a:solidFill>
                  <a:srgbClr val="FFC000"/>
                </a:solidFill>
              </a:rPr>
              <a:t>This standard specifies the minimum withstanding capability of computer equip-</a:t>
            </a:r>
            <a:r>
              <a:rPr lang="en-US" sz="2000" dirty="0" err="1" smtClean="0">
                <a:solidFill>
                  <a:srgbClr val="FFC000"/>
                </a:solidFill>
              </a:rPr>
              <a:t>ment</a:t>
            </a:r>
            <a:r>
              <a:rPr lang="en-US" sz="2000" dirty="0" smtClean="0">
                <a:solidFill>
                  <a:srgbClr val="FFC000"/>
                </a:solidFill>
              </a:rPr>
              <a:t> to voltage sags, micro-interruptions and over-voltages.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752600" y="1"/>
            <a:ext cx="5562600" cy="6796488"/>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a:srcRect/>
          <a:stretch>
            <a:fillRect/>
          </a:stretch>
        </p:blipFill>
        <p:spPr bwMode="auto">
          <a:xfrm>
            <a:off x="0" y="1"/>
            <a:ext cx="2372634" cy="2133600"/>
          </a:xfrm>
          <a:prstGeom prst="rect">
            <a:avLst/>
          </a:prstGeom>
          <a:noFill/>
          <a:ln w="9525">
            <a:noFill/>
            <a:miter lim="800000"/>
            <a:headEnd/>
            <a:tailEnd/>
          </a:ln>
          <a:effectLst/>
        </p:spPr>
      </p:pic>
      <p:pic>
        <p:nvPicPr>
          <p:cNvPr id="20484" name="Picture 4"/>
          <p:cNvPicPr>
            <a:picLocks noChangeAspect="1" noChangeArrowheads="1"/>
          </p:cNvPicPr>
          <p:nvPr/>
        </p:nvPicPr>
        <p:blipFill>
          <a:blip r:embed="rId3"/>
          <a:srcRect/>
          <a:stretch>
            <a:fillRect/>
          </a:stretch>
        </p:blipFill>
        <p:spPr bwMode="auto">
          <a:xfrm>
            <a:off x="6856102" y="4800600"/>
            <a:ext cx="2287897"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Image result for sources of power quality issues"/>
          <p:cNvPicPr>
            <a:picLocks noChangeAspect="1" noChangeArrowheads="1"/>
          </p:cNvPicPr>
          <p:nvPr/>
        </p:nvPicPr>
        <p:blipFill>
          <a:blip r:embed="rId2"/>
          <a:srcRect l="-1313" b="2929"/>
          <a:stretch>
            <a:fillRect/>
          </a:stretch>
        </p:blipFill>
        <p:spPr bwMode="auto">
          <a:xfrm>
            <a:off x="0" y="381000"/>
            <a:ext cx="3733800" cy="3581400"/>
          </a:xfrm>
          <a:prstGeom prst="rect">
            <a:avLst/>
          </a:prstGeom>
          <a:noFill/>
        </p:spPr>
      </p:pic>
      <p:sp>
        <p:nvSpPr>
          <p:cNvPr id="21511" name="AutoShape 7" descr="Image result for facilities affected by power qu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3" name="AutoShape 9" descr="Image result for facilities affected by power qu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5" name="AutoShape 11" descr="Image result for facilities affected by power qu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7" name="AutoShape 13" descr="Image result for facilities affected by power qu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9" name="AutoShape 15" descr="Image result for facilities affected by power qu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21" name="AutoShape 17" descr="Image result for facilities affected by power qu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23" name="AutoShape 19" descr="Image result for facilities affected by power qu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25" name="AutoShape 21" descr="Image result for facilities affected by power qu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26" name="Picture 22"/>
          <p:cNvPicPr>
            <a:picLocks noChangeAspect="1" noChangeArrowheads="1"/>
          </p:cNvPicPr>
          <p:nvPr/>
        </p:nvPicPr>
        <p:blipFill>
          <a:blip r:embed="rId3"/>
          <a:srcRect/>
          <a:stretch>
            <a:fillRect/>
          </a:stretch>
        </p:blipFill>
        <p:spPr bwMode="auto">
          <a:xfrm>
            <a:off x="4972050" y="3352800"/>
            <a:ext cx="4171950" cy="308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457200"/>
            <a:ext cx="6705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Voltage Sag  </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extBox 4"/>
          <p:cNvSpPr txBox="1"/>
          <p:nvPr/>
        </p:nvSpPr>
        <p:spPr>
          <a:xfrm>
            <a:off x="990600" y="1905000"/>
            <a:ext cx="6248401" cy="1323439"/>
          </a:xfrm>
          <a:prstGeom prst="rect">
            <a:avLst/>
          </a:prstGeom>
          <a:noFill/>
        </p:spPr>
        <p:txBody>
          <a:bodyPr wrap="square" rtlCol="0">
            <a:spAutoFit/>
          </a:bodyPr>
          <a:lstStyle/>
          <a:p>
            <a:r>
              <a:rPr lang="en-US" sz="2000" dirty="0" smtClean="0"/>
              <a:t>Voltage sags – or dips which are the same thing – are brief reductions in voltage, typically lasting from a cycle to a second or so, or tens of milliseconds to hundreds of milliseconds</a:t>
            </a:r>
            <a:r>
              <a:rPr lang="en-US" dirty="0" smtClean="0"/>
              <a:t>. </a:t>
            </a:r>
            <a:endParaRPr lang="en-US" dirty="0"/>
          </a:p>
        </p:txBody>
      </p:sp>
      <p:pic>
        <p:nvPicPr>
          <p:cNvPr id="23558" name="Picture 6" descr="http://powerstandards.com/wp-content/uploads/2004/01/SagWaveform.gif"/>
          <p:cNvPicPr>
            <a:picLocks noChangeAspect="1" noChangeArrowheads="1"/>
          </p:cNvPicPr>
          <p:nvPr/>
        </p:nvPicPr>
        <p:blipFill>
          <a:blip r:embed="rId2"/>
          <a:srcRect/>
          <a:stretch>
            <a:fillRect/>
          </a:stretch>
        </p:blipFill>
        <p:spPr bwMode="auto">
          <a:xfrm>
            <a:off x="1371600" y="3657600"/>
            <a:ext cx="6400800" cy="2590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power quality"/>
          <p:cNvPicPr>
            <a:picLocks noChangeAspect="1" noChangeArrowheads="1"/>
          </p:cNvPicPr>
          <p:nvPr/>
        </p:nvPicPr>
        <p:blipFill>
          <a:blip r:embed="rId2"/>
          <a:srcRect/>
          <a:stretch>
            <a:fillRect/>
          </a:stretch>
        </p:blipFill>
        <p:spPr bwMode="auto">
          <a:xfrm>
            <a:off x="4114800" y="1752600"/>
            <a:ext cx="5029200" cy="4940797"/>
          </a:xfrm>
          <a:prstGeom prst="rect">
            <a:avLst/>
          </a:prstGeom>
          <a:noFill/>
        </p:spPr>
      </p:pic>
      <p:sp>
        <p:nvSpPr>
          <p:cNvPr id="3" name="Rectangle 2"/>
          <p:cNvSpPr/>
          <p:nvPr/>
        </p:nvSpPr>
        <p:spPr>
          <a:xfrm>
            <a:off x="1295400" y="457200"/>
            <a:ext cx="6705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Voltage Sag Causes </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TextBox 3"/>
          <p:cNvSpPr txBox="1"/>
          <p:nvPr/>
        </p:nvSpPr>
        <p:spPr>
          <a:xfrm>
            <a:off x="304800" y="1828800"/>
            <a:ext cx="3810000" cy="4678204"/>
          </a:xfrm>
          <a:prstGeom prst="rect">
            <a:avLst/>
          </a:prstGeom>
          <a:noFill/>
        </p:spPr>
        <p:txBody>
          <a:bodyPr wrap="square" rtlCol="0">
            <a:spAutoFit/>
          </a:bodyPr>
          <a:lstStyle/>
          <a:p>
            <a:pPr algn="just"/>
            <a:r>
              <a:rPr lang="en-US" sz="2000" dirty="0" smtClean="0"/>
              <a:t>Power systems have non-zero impedances, so every increase in current causes a corresponding reduction in voltage. Usually, these reductions are small enough that the voltage remains within normal tolerances. But when there is a large increase in current, or when the system impedance is high, the voltage can drop significantly.</a:t>
            </a:r>
          </a:p>
          <a:p>
            <a:pPr algn="just"/>
            <a:r>
              <a:rPr lang="en-US" sz="2000" dirty="0" smtClean="0"/>
              <a:t> So conceptually, there are two sources of voltage sags:-</a:t>
            </a:r>
          </a:p>
          <a:p>
            <a:pPr algn="just">
              <a:buFont typeface="Arial" pitchFamily="34" charset="0"/>
              <a:buChar char="•"/>
            </a:pPr>
            <a:r>
              <a:rPr lang="en-US" sz="2000" dirty="0" smtClean="0"/>
              <a:t>Large increases in current</a:t>
            </a:r>
          </a:p>
          <a:p>
            <a:pPr algn="just">
              <a:buFont typeface="Arial" pitchFamily="34" charset="0"/>
              <a:buChar char="•"/>
            </a:pPr>
            <a:r>
              <a:rPr lang="en-US" sz="2000" dirty="0" smtClean="0"/>
              <a:t>Increases in system impedance</a:t>
            </a:r>
          </a:p>
          <a:p>
            <a:pPr algn="just"/>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power quality"/>
          <p:cNvPicPr>
            <a:picLocks noChangeAspect="1" noChangeArrowheads="1"/>
          </p:cNvPicPr>
          <p:nvPr/>
        </p:nvPicPr>
        <p:blipFill>
          <a:blip r:embed="rId2">
            <a:lum bright="60000" contrast="27000"/>
          </a:blip>
          <a:srcRect/>
          <a:stretch>
            <a:fillRect/>
          </a:stretch>
        </p:blipFill>
        <p:spPr bwMode="auto">
          <a:xfrm>
            <a:off x="-114" y="0"/>
            <a:ext cx="9144114" cy="6858000"/>
          </a:xfrm>
          <a:prstGeom prst="rect">
            <a:avLst/>
          </a:prstGeom>
          <a:noFill/>
        </p:spPr>
      </p:pic>
      <p:sp>
        <p:nvSpPr>
          <p:cNvPr id="3" name="TextBox 2"/>
          <p:cNvSpPr txBox="1"/>
          <p:nvPr/>
        </p:nvSpPr>
        <p:spPr>
          <a:xfrm>
            <a:off x="533400" y="1905000"/>
            <a:ext cx="8477933" cy="4678204"/>
          </a:xfrm>
          <a:prstGeom prst="rect">
            <a:avLst/>
          </a:prstGeom>
          <a:noFill/>
        </p:spPr>
        <p:txBody>
          <a:bodyPr wrap="square" rtlCol="0">
            <a:spAutoFit/>
          </a:bodyPr>
          <a:lstStyle/>
          <a:p>
            <a:r>
              <a:rPr lang="en-US" sz="2800" baseline="30000" dirty="0" smtClean="0">
                <a:latin typeface="Bahnschrift Condensed" pitchFamily="34" charset="0"/>
              </a:rPr>
              <a:t> </a:t>
            </a:r>
            <a:r>
              <a:rPr lang="en-US" sz="2800" dirty="0" smtClean="0">
                <a:solidFill>
                  <a:srgbClr val="FF0000"/>
                </a:solidFill>
                <a:latin typeface="Bahnschrift Condensed" pitchFamily="34" charset="0"/>
              </a:rPr>
              <a:t>Different mitigation methods are</a:t>
            </a:r>
          </a:p>
          <a:p>
            <a:r>
              <a:rPr lang="en-US" sz="2800" dirty="0" smtClean="0">
                <a:solidFill>
                  <a:srgbClr val="FF0000"/>
                </a:solidFill>
                <a:latin typeface="Bahnschrift Condensed" pitchFamily="34" charset="0"/>
              </a:rPr>
              <a:t> </a:t>
            </a:r>
          </a:p>
          <a:p>
            <a:r>
              <a:rPr lang="en-US" sz="2800" dirty="0" smtClean="0">
                <a:solidFill>
                  <a:srgbClr val="FF0000"/>
                </a:solidFill>
                <a:latin typeface="Bahnschrift Condensed" pitchFamily="34" charset="0"/>
              </a:rPr>
              <a:t>o  Dynamic voltage restorer</a:t>
            </a:r>
          </a:p>
          <a:p>
            <a:r>
              <a:rPr lang="en-US" sz="2800" dirty="0" smtClean="0">
                <a:solidFill>
                  <a:srgbClr val="FF0000"/>
                </a:solidFill>
                <a:latin typeface="Bahnschrift Condensed" pitchFamily="34" charset="0"/>
              </a:rPr>
              <a:t>o  Active series Compensators</a:t>
            </a:r>
          </a:p>
          <a:p>
            <a:r>
              <a:rPr lang="en-US" sz="2800" dirty="0" smtClean="0">
                <a:solidFill>
                  <a:srgbClr val="FF0000"/>
                </a:solidFill>
                <a:latin typeface="Bahnschrift Condensed" pitchFamily="34" charset="0"/>
              </a:rPr>
              <a:t>o Distribution static compensator (DSTATCOM) or Solid state transfer switch (SSTS)</a:t>
            </a:r>
          </a:p>
          <a:p>
            <a:r>
              <a:rPr lang="en-US" sz="2800" dirty="0" smtClean="0">
                <a:solidFill>
                  <a:srgbClr val="FF0000"/>
                </a:solidFill>
                <a:latin typeface="Bahnschrift Condensed" pitchFamily="34" charset="0"/>
              </a:rPr>
              <a:t>o  Static UPS with energy storage</a:t>
            </a:r>
          </a:p>
          <a:p>
            <a:r>
              <a:rPr lang="en-US" sz="2800" dirty="0" smtClean="0">
                <a:solidFill>
                  <a:srgbClr val="FF0000"/>
                </a:solidFill>
                <a:latin typeface="Bahnschrift Condensed" pitchFamily="34" charset="0"/>
              </a:rPr>
              <a:t>o Backup storage energy supply (BSES) o Ferro resonant transformer</a:t>
            </a:r>
          </a:p>
          <a:p>
            <a:r>
              <a:rPr lang="en-US" sz="2800" dirty="0" smtClean="0">
                <a:solidFill>
                  <a:srgbClr val="FF0000"/>
                </a:solidFill>
                <a:latin typeface="Bahnschrift Condensed" pitchFamily="34" charset="0"/>
              </a:rPr>
              <a:t>o  Flywheel and Motor Generator set</a:t>
            </a:r>
          </a:p>
          <a:p>
            <a:r>
              <a:rPr lang="en-US" sz="2800" dirty="0" smtClean="0">
                <a:solidFill>
                  <a:srgbClr val="FF0000"/>
                </a:solidFill>
                <a:latin typeface="Bahnschrift Condensed" pitchFamily="34" charset="0"/>
              </a:rPr>
              <a:t>o   Static </a:t>
            </a:r>
            <a:r>
              <a:rPr lang="en-US" sz="2800" dirty="0" err="1" smtClean="0">
                <a:solidFill>
                  <a:srgbClr val="FF0000"/>
                </a:solidFill>
                <a:latin typeface="Bahnschrift Condensed" pitchFamily="34" charset="0"/>
              </a:rPr>
              <a:t>Var</a:t>
            </a:r>
            <a:r>
              <a:rPr lang="en-US" sz="2800" dirty="0" smtClean="0">
                <a:solidFill>
                  <a:srgbClr val="FF0000"/>
                </a:solidFill>
                <a:latin typeface="Bahnschrift Condensed" pitchFamily="34" charset="0"/>
              </a:rPr>
              <a:t> Compensator (SVC)</a:t>
            </a:r>
          </a:p>
          <a:p>
            <a:endParaRPr lang="en-US" dirty="0"/>
          </a:p>
        </p:txBody>
      </p:sp>
      <p:sp>
        <p:nvSpPr>
          <p:cNvPr id="4" name="Rectangle 3"/>
          <p:cNvSpPr/>
          <p:nvPr/>
        </p:nvSpPr>
        <p:spPr>
          <a:xfrm>
            <a:off x="685800" y="457200"/>
            <a:ext cx="7924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Voltage Sag Mitigation </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276</TotalTime>
  <Words>744</Words>
  <Application>Microsoft Office PowerPoint</Application>
  <PresentationFormat>On-screen Show (4:3)</PresentationFormat>
  <Paragraphs>105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Metro</vt:lpstr>
      <vt:lpstr>INTRODUCTION TO POWER QUALITY AND FACTS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Power Quality and FACTS</dc:title>
  <dc:creator>hp</dc:creator>
  <cp:lastModifiedBy>hp</cp:lastModifiedBy>
  <cp:revision>61</cp:revision>
  <dcterms:created xsi:type="dcterms:W3CDTF">2020-02-12T10:10:15Z</dcterms:created>
  <dcterms:modified xsi:type="dcterms:W3CDTF">2020-03-04T05:19:43Z</dcterms:modified>
</cp:coreProperties>
</file>